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0"/>
  </p:notesMasterIdLst>
  <p:handoutMasterIdLst>
    <p:handoutMasterId r:id="rId41"/>
  </p:handoutMasterIdLst>
  <p:sldIdLst>
    <p:sldId id="337" r:id="rId2"/>
    <p:sldId id="338" r:id="rId3"/>
    <p:sldId id="332" r:id="rId4"/>
    <p:sldId id="333" r:id="rId5"/>
    <p:sldId id="334" r:id="rId6"/>
    <p:sldId id="260" r:id="rId7"/>
    <p:sldId id="267" r:id="rId8"/>
    <p:sldId id="268" r:id="rId9"/>
    <p:sldId id="270" r:id="rId10"/>
    <p:sldId id="271" r:id="rId11"/>
    <p:sldId id="272" r:id="rId12"/>
    <p:sldId id="274" r:id="rId13"/>
    <p:sldId id="275" r:id="rId14"/>
    <p:sldId id="276" r:id="rId15"/>
    <p:sldId id="278" r:id="rId16"/>
    <p:sldId id="277" r:id="rId17"/>
    <p:sldId id="336" r:id="rId18"/>
    <p:sldId id="286" r:id="rId19"/>
    <p:sldId id="280" r:id="rId20"/>
    <p:sldId id="281" r:id="rId21"/>
    <p:sldId id="284" r:id="rId22"/>
    <p:sldId id="290" r:id="rId23"/>
    <p:sldId id="306" r:id="rId24"/>
    <p:sldId id="291" r:id="rId25"/>
    <p:sldId id="292" r:id="rId26"/>
    <p:sldId id="293" r:id="rId27"/>
    <p:sldId id="294" r:id="rId28"/>
    <p:sldId id="296" r:id="rId29"/>
    <p:sldId id="308" r:id="rId30"/>
    <p:sldId id="309" r:id="rId31"/>
    <p:sldId id="310" r:id="rId32"/>
    <p:sldId id="330" r:id="rId33"/>
    <p:sldId id="304" r:id="rId34"/>
    <p:sldId id="313" r:id="rId35"/>
    <p:sldId id="317" r:id="rId36"/>
    <p:sldId id="318" r:id="rId37"/>
    <p:sldId id="319" r:id="rId38"/>
    <p:sldId id="339"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EB8735"/>
    <a:srgbClr val="DC7E44"/>
    <a:srgbClr val="FF6600"/>
    <a:srgbClr val="0AD42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20" autoAdjust="0"/>
    <p:restoredTop sz="92830" autoAdjust="0"/>
  </p:normalViewPr>
  <p:slideViewPr>
    <p:cSldViewPr>
      <p:cViewPr>
        <p:scale>
          <a:sx n="60" d="100"/>
          <a:sy n="60" d="100"/>
        </p:scale>
        <p:origin x="-612" y="-17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7812"/>
    </p:cViewPr>
  </p:sorterViewPr>
  <p:notesViewPr>
    <p:cSldViewPr>
      <p:cViewPr varScale="1">
        <p:scale>
          <a:sx n="83" d="100"/>
          <a:sy n="83" d="100"/>
        </p:scale>
        <p:origin x="-1992"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721AD83-E2F9-475E-9F09-3319E80D9E45}" type="datetimeFigureOut">
              <a:rPr lang="en-US" smtClean="0"/>
              <a:pPr/>
              <a:t>8/12/2013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EB438F5-9978-490C-B6CB-DB268B7177B7}"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84FD05-8569-4FE5-B237-ECA49D773641}" type="datetimeFigureOut">
              <a:rPr lang="en-US" smtClean="0"/>
              <a:pPr/>
              <a:t>8/12/2013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333ABB-B636-4C1E-8973-5D883A5A452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6333ABB-B636-4C1E-8973-5D883A5A452C}" type="slidenum">
              <a:rPr lang="en-US" smtClean="0"/>
              <a:pPr/>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333ABB-B636-4C1E-8973-5D883A5A452C}" type="slidenum">
              <a:rPr lang="en-US" smtClean="0"/>
              <a:pPr/>
              <a:t>14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333ABB-B636-4C1E-8973-5D883A5A452C}" type="slidenum">
              <a:rPr lang="en-US" smtClean="0"/>
              <a:pPr/>
              <a:t>15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333ABB-B636-4C1E-8973-5D883A5A452C}" type="slidenum">
              <a:rPr lang="en-US" smtClean="0"/>
              <a:pPr/>
              <a:t>16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333ABB-B636-4C1E-8973-5D883A5A452C}" type="slidenum">
              <a:rPr lang="en-US" smtClean="0"/>
              <a:pPr/>
              <a:t>17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(Click through and read instructions</a:t>
            </a:r>
            <a:r>
              <a:rPr lang="en-US" baseline="0" dirty="0" smtClean="0"/>
              <a:t> on the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6C185CF9-0210-4684-929A-D6637DE090B6}" type="slidenum">
              <a:rPr lang="en-US" smtClean="0"/>
              <a:pPr/>
              <a:t>18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(Click through and read instructions</a:t>
            </a:r>
            <a:r>
              <a:rPr lang="en-US" baseline="0" dirty="0" smtClean="0"/>
              <a:t> on the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6C185CF9-0210-4684-929A-D6637DE090B6}" type="slidenum">
              <a:rPr lang="en-US" smtClean="0"/>
              <a:pPr/>
              <a:t>19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(Click through and read instructions</a:t>
            </a:r>
            <a:r>
              <a:rPr lang="en-US" baseline="0" dirty="0" smtClean="0"/>
              <a:t> on the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6C185CF9-0210-4684-929A-D6637DE090B6}" type="slidenum">
              <a:rPr lang="en-US" smtClean="0"/>
              <a:pPr/>
              <a:t>20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240FD431-45BD-4422-AF0D-5957656AEDC5}" type="datetimeFigureOut">
              <a:rPr lang="en-US" smtClean="0"/>
              <a:pPr/>
              <a:t>8/12/2013</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51CB4ED9-0368-48C1-B6F5-CA2C2C11295B}" type="slidenum">
              <a:rPr lang="en-US" smtClean="0"/>
              <a:pPr/>
              <a:t>‹#›</a:t>
            </a:fld>
            <a:endParaRPr lang="en-US"/>
          </a:p>
        </p:txBody>
      </p:sp>
    </p:spTree>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40FD431-45BD-4422-AF0D-5957656AEDC5}" type="datetimeFigureOut">
              <a:rPr lang="en-US" smtClean="0"/>
              <a:pPr/>
              <a:t>8/12/2013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CB4ED9-0368-48C1-B6F5-CA2C2C11295B}" type="slidenum">
              <a:rPr lang="en-US" smtClean="0"/>
              <a:pPr/>
              <a:t>‹#›</a:t>
            </a:fld>
            <a:endParaRPr lang="en-US"/>
          </a:p>
        </p:txBody>
      </p:sp>
    </p:spTree>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240FD431-45BD-4422-AF0D-5957656AEDC5}" type="datetimeFigureOut">
              <a:rPr lang="en-US" smtClean="0"/>
              <a:pPr/>
              <a:t>8/12/2013</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51CB4ED9-0368-48C1-B6F5-CA2C2C11295B}" type="slidenum">
              <a:rPr lang="en-US" smtClean="0"/>
              <a:pPr/>
              <a:t>‹#›</a:t>
            </a:fld>
            <a:endParaRPr lang="en-US"/>
          </a:p>
        </p:txBody>
      </p:sp>
    </p:spTree>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40FD431-45BD-4422-AF0D-5957656AEDC5}" type="datetimeFigureOut">
              <a:rPr lang="en-US" smtClean="0"/>
              <a:pPr/>
              <a:t>8/12/2013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51CB4ED9-0368-48C1-B6F5-CA2C2C11295B}"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240FD431-45BD-4422-AF0D-5957656AEDC5}" type="datetimeFigureOut">
              <a:rPr lang="en-US" smtClean="0"/>
              <a:pPr/>
              <a:t>8/12/2013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51CB4ED9-0368-48C1-B6F5-CA2C2C11295B}"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240FD431-45BD-4422-AF0D-5957656AEDC5}" type="datetimeFigureOut">
              <a:rPr lang="en-US" smtClean="0"/>
              <a:pPr/>
              <a:t>8/12/2013</a:t>
            </a:fld>
            <a:endParaRPr lang="en-US"/>
          </a:p>
        </p:txBody>
      </p:sp>
      <p:sp>
        <p:nvSpPr>
          <p:cNvPr id="10" name="Slide Number Placeholder 9"/>
          <p:cNvSpPr>
            <a:spLocks noGrp="1"/>
          </p:cNvSpPr>
          <p:nvPr>
            <p:ph type="sldNum" sz="quarter" idx="16"/>
          </p:nvPr>
        </p:nvSpPr>
        <p:spPr/>
        <p:txBody>
          <a:bodyPr rtlCol="0"/>
          <a:lstStyle/>
          <a:p>
            <a:fld id="{51CB4ED9-0368-48C1-B6F5-CA2C2C11295B}"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240FD431-45BD-4422-AF0D-5957656AEDC5}" type="datetimeFigureOut">
              <a:rPr lang="en-US" smtClean="0"/>
              <a:pPr/>
              <a:t>8/12/2013</a:t>
            </a:fld>
            <a:endParaRPr lang="en-US"/>
          </a:p>
        </p:txBody>
      </p:sp>
      <p:sp>
        <p:nvSpPr>
          <p:cNvPr id="12" name="Slide Number Placeholder 11"/>
          <p:cNvSpPr>
            <a:spLocks noGrp="1"/>
          </p:cNvSpPr>
          <p:nvPr>
            <p:ph type="sldNum" sz="quarter" idx="16"/>
          </p:nvPr>
        </p:nvSpPr>
        <p:spPr/>
        <p:txBody>
          <a:bodyPr rtlCol="0"/>
          <a:lstStyle/>
          <a:p>
            <a:fld id="{51CB4ED9-0368-48C1-B6F5-CA2C2C11295B}"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40FD431-45BD-4422-AF0D-5957656AEDC5}" type="datetimeFigureOut">
              <a:rPr lang="en-US" smtClean="0"/>
              <a:pPr/>
              <a:t>8/12/2013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51CB4ED9-0368-48C1-B6F5-CA2C2C11295B}" type="slidenum">
              <a:rPr lang="en-US" smtClean="0"/>
              <a:pPr/>
              <a:t>‹#›</a:t>
            </a:fld>
            <a:endParaRPr lang="en-US"/>
          </a:p>
        </p:txBody>
      </p:sp>
    </p:spTree>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0FD431-45BD-4422-AF0D-5957656AEDC5}" type="datetimeFigureOut">
              <a:rPr lang="en-US" smtClean="0"/>
              <a:pPr/>
              <a:t>8/12/2013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51CB4ED9-0368-48C1-B6F5-CA2C2C11295B}" type="slidenum">
              <a:rPr lang="en-US" smtClean="0"/>
              <a:pPr/>
              <a:t>‹#›</a:t>
            </a:fld>
            <a:endParaRPr lang="en-US"/>
          </a:p>
        </p:txBody>
      </p:sp>
    </p:spTree>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40FD431-45BD-4422-AF0D-5957656AEDC5}" type="datetimeFigureOut">
              <a:rPr lang="en-US" smtClean="0"/>
              <a:pPr/>
              <a:t>8/12/2013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51CB4ED9-0368-48C1-B6F5-CA2C2C11295B}"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240FD431-45BD-4422-AF0D-5957656AEDC5}" type="datetimeFigureOut">
              <a:rPr lang="en-US" smtClean="0"/>
              <a:pPr/>
              <a:t>8/12/2013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51CB4ED9-0368-48C1-B6F5-CA2C2C11295B}"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240FD431-45BD-4422-AF0D-5957656AEDC5}" type="datetimeFigureOut">
              <a:rPr lang="en-US" smtClean="0"/>
              <a:pPr/>
              <a:t>8/12/2013</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51CB4ED9-0368-48C1-B6F5-CA2C2C11295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advClick="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url?sa=i&amp;rct=j&amp;q=happy+orangutan&amp;source=images&amp;cd=&amp;cad=rja&amp;docid=_izQ8yFxdCx6gM&amp;tbnid=kvF3eYhkHXpxlM:&amp;ved=0CAUQjRw&amp;url=http://catholicism.org/nh-trangendered-third-grader.html&amp;ei=Kv65UZueLMqdrgH14YCABw&amp;bvm=bv.47883778,d.aWM&amp;psig=AFQjCNEXxBjSE5SkFac_M-CwddeTYXKsbQ&amp;ust=1371230112438586"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3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chools.birdvilleschools.net/eduphoria" TargetMode="External"/><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hyperlink" Target="http://www.google.com/url?sa=i&amp;rct=j&amp;q=happy+orangutan&amp;source=images&amp;cd=&amp;cad=rja&amp;docid=UKPGexFT-vR8fM&amp;tbnid=fo4vv7Tf65gPdM:&amp;ved=0CAUQjRw&amp;url=http://www.excitingcpa.com/2010_04_01_archive.html&amp;ei=p_65UezKCoPRqgGy4oGoDQ&amp;bvm=bv.47883778,d.aWM&amp;psig=AFQjCNFNV7rcewvojVt5MP_Hr48-4Urukg&amp;ust=1371230244686783"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981200" y="3962400"/>
            <a:ext cx="6858000" cy="1905000"/>
          </a:xfrm>
        </p:spPr>
        <p:txBody>
          <a:bodyPr>
            <a:normAutofit fontScale="90000"/>
          </a:bodyPr>
          <a:lstStyle/>
          <a:p>
            <a:r>
              <a:rPr lang="en-US" u="sng" dirty="0" smtClean="0">
                <a:solidFill>
                  <a:srgbClr val="DC7E44"/>
                </a:solidFill>
                <a:effectLst>
                  <a:outerShdw blurRad="38100" dist="38100" dir="2700000" algn="tl">
                    <a:srgbClr val="000000">
                      <a:alpha val="43137"/>
                    </a:srgbClr>
                  </a:outerShdw>
                </a:effectLst>
              </a:rPr>
              <a:t>THE CTE GUIDE TO: </a:t>
            </a:r>
            <a:r>
              <a:rPr lang="en-US" dirty="0" smtClean="0">
                <a:solidFill>
                  <a:srgbClr val="00B0F0"/>
                </a:solidFill>
              </a:rPr>
              <a:t>EDUPHORIA/ FORETHOUGHT</a:t>
            </a:r>
            <a:br>
              <a:rPr lang="en-US" dirty="0" smtClean="0">
                <a:solidFill>
                  <a:srgbClr val="00B0F0"/>
                </a:solidFill>
              </a:rPr>
            </a:br>
            <a:r>
              <a:rPr lang="en-US" dirty="0" smtClean="0">
                <a:solidFill>
                  <a:schemeClr val="bg1"/>
                </a:solidFill>
              </a:rPr>
              <a:t>AUGUST 21, 2013 </a:t>
            </a:r>
            <a:endParaRPr lang="en-US" dirty="0">
              <a:solidFill>
                <a:schemeClr val="bg1"/>
              </a:solidFill>
            </a:endParaRPr>
          </a:p>
        </p:txBody>
      </p:sp>
      <p:sp>
        <p:nvSpPr>
          <p:cNvPr id="5" name="Subtitle 4"/>
          <p:cNvSpPr>
            <a:spLocks noGrp="1"/>
          </p:cNvSpPr>
          <p:nvPr>
            <p:ph type="subTitle" idx="1"/>
          </p:nvPr>
        </p:nvSpPr>
        <p:spPr>
          <a:xfrm>
            <a:off x="2286000" y="6019800"/>
            <a:ext cx="6858000" cy="716037"/>
          </a:xfrm>
        </p:spPr>
        <p:txBody>
          <a:bodyPr>
            <a:noAutofit/>
          </a:bodyPr>
          <a:lstStyle/>
          <a:p>
            <a:r>
              <a:rPr lang="en-US" sz="1400" dirty="0" smtClean="0"/>
              <a:t>Originally Created By: </a:t>
            </a:r>
            <a:r>
              <a:rPr lang="en-US" sz="1400" dirty="0" err="1" smtClean="0"/>
              <a:t>Crysten</a:t>
            </a:r>
            <a:r>
              <a:rPr lang="en-US" sz="1400" dirty="0" smtClean="0"/>
              <a:t> </a:t>
            </a:r>
            <a:r>
              <a:rPr lang="en-US" sz="1400" dirty="0" err="1" smtClean="0"/>
              <a:t>Caviness</a:t>
            </a:r>
            <a:endParaRPr lang="en-US" sz="1400" dirty="0" smtClean="0"/>
          </a:p>
          <a:p>
            <a:r>
              <a:rPr lang="en-US" sz="1400" dirty="0" smtClean="0"/>
              <a:t>Condensed/Modified by: Gary </a:t>
            </a:r>
            <a:r>
              <a:rPr lang="en-US" sz="1400" dirty="0" err="1" smtClean="0"/>
              <a:t>Lejarzar</a:t>
            </a:r>
            <a:r>
              <a:rPr lang="en-US" sz="1400" dirty="0" smtClean="0"/>
              <a:t>, Emily Shipman, Andrea Anderson</a:t>
            </a:r>
            <a:endParaRPr lang="en-US" sz="1400" dirty="0"/>
          </a:p>
        </p:txBody>
      </p:sp>
      <p:pic>
        <p:nvPicPr>
          <p:cNvPr id="1030" name="Picture 6" descr="eduphoria! Birdville "/>
          <p:cNvPicPr>
            <a:picLocks noChangeAspect="1" noChangeArrowheads="1"/>
          </p:cNvPicPr>
          <p:nvPr/>
        </p:nvPicPr>
        <p:blipFill>
          <a:blip r:embed="rId2" cstate="print"/>
          <a:srcRect/>
          <a:stretch>
            <a:fillRect/>
          </a:stretch>
        </p:blipFill>
        <p:spPr bwMode="auto">
          <a:xfrm>
            <a:off x="2590800" y="1676400"/>
            <a:ext cx="4343172" cy="16971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8130" name="Picture 2" descr="Left Menu"/>
          <p:cNvPicPr>
            <a:picLocks noChangeAspect="1" noChangeArrowheads="1"/>
          </p:cNvPicPr>
          <p:nvPr/>
        </p:nvPicPr>
        <p:blipFill>
          <a:blip r:embed="rId3" cstate="print"/>
          <a:srcRect b="84824"/>
          <a:stretch>
            <a:fillRect/>
          </a:stretch>
        </p:blipFill>
        <p:spPr bwMode="auto">
          <a:xfrm>
            <a:off x="228600" y="5562600"/>
            <a:ext cx="1619250" cy="10859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76600" y="1752600"/>
            <a:ext cx="6096000" cy="830997"/>
          </a:xfrm>
          <a:prstGeom prst="rect">
            <a:avLst/>
          </a:prstGeom>
          <a:noFill/>
        </p:spPr>
        <p:txBody>
          <a:bodyPr wrap="square" rtlCol="0">
            <a:spAutoFit/>
          </a:bodyPr>
          <a:lstStyle/>
          <a:p>
            <a:pPr marL="182880">
              <a:buClr>
                <a:schemeClr val="accent2"/>
              </a:buClr>
              <a:buSzPct val="85000"/>
            </a:pPr>
            <a:endParaRPr lang="en-US" sz="2400" dirty="0" smtClean="0">
              <a:solidFill>
                <a:schemeClr val="bg2">
                  <a:lumMod val="25000"/>
                </a:schemeClr>
              </a:solidFill>
            </a:endParaRPr>
          </a:p>
          <a:p>
            <a:pPr marL="640080" lvl="1">
              <a:buClr>
                <a:schemeClr val="accent2"/>
              </a:buClr>
              <a:buSzPct val="85000"/>
              <a:buFont typeface="Wingdings" pitchFamily="2" charset="2"/>
              <a:buChar char="Ø"/>
            </a:pPr>
            <a:endParaRPr lang="en-US" sz="2400" dirty="0">
              <a:solidFill>
                <a:schemeClr val="bg2">
                  <a:lumMod val="25000"/>
                </a:schemeClr>
              </a:solidFill>
            </a:endParaRPr>
          </a:p>
        </p:txBody>
      </p:sp>
      <p:sp>
        <p:nvSpPr>
          <p:cNvPr id="5" name="Title 1"/>
          <p:cNvSpPr txBox="1">
            <a:spLocks/>
          </p:cNvSpPr>
          <p:nvPr/>
        </p:nvSpPr>
        <p:spPr>
          <a:xfrm>
            <a:off x="2133600" y="76200"/>
            <a:ext cx="64770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DEFAULT</a:t>
            </a:r>
            <a:r>
              <a:rPr kumimoji="0" lang="en-US" sz="5400" b="1" i="0" u="none" strike="noStrike" kern="1200" cap="none" spc="0" normalizeH="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 TEXT</a:t>
            </a:r>
            <a:endPar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endParaRP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0" name="Picture 9"/>
          <p:cNvPicPr>
            <a:picLocks noChangeAspect="1" noChangeArrowheads="1"/>
          </p:cNvPicPr>
          <p:nvPr/>
        </p:nvPicPr>
        <p:blipFill>
          <a:blip r:embed="rId2" cstate="print"/>
          <a:srcRect l="73942" r="-862" b="25000"/>
          <a:stretch>
            <a:fillRect/>
          </a:stretch>
        </p:blipFill>
        <p:spPr bwMode="auto">
          <a:xfrm>
            <a:off x="0" y="2514600"/>
            <a:ext cx="4026877" cy="3048000"/>
          </a:xfrm>
          <a:prstGeom prst="rect">
            <a:avLst/>
          </a:prstGeom>
          <a:noFill/>
          <a:ln w="9525">
            <a:noFill/>
            <a:miter lim="800000"/>
            <a:headEnd/>
            <a:tailEnd/>
          </a:ln>
        </p:spPr>
      </p:pic>
      <p:sp>
        <p:nvSpPr>
          <p:cNvPr id="14" name="TextBox 13"/>
          <p:cNvSpPr txBox="1"/>
          <p:nvPr/>
        </p:nvSpPr>
        <p:spPr>
          <a:xfrm>
            <a:off x="4191000" y="2056686"/>
            <a:ext cx="4724400" cy="4801314"/>
          </a:xfrm>
          <a:prstGeom prst="rect">
            <a:avLst/>
          </a:prstGeom>
          <a:noFill/>
        </p:spPr>
        <p:txBody>
          <a:bodyPr wrap="square" rtlCol="0">
            <a:spAutoFit/>
          </a:bodyPr>
          <a:lstStyle/>
          <a:p>
            <a:r>
              <a:rPr lang="en-US" sz="2800" dirty="0" smtClean="0">
                <a:solidFill>
                  <a:schemeClr val="accent2"/>
                </a:solidFill>
                <a:latin typeface="Calibri" pitchFamily="34" charset="0"/>
                <a:cs typeface="Calibri" pitchFamily="34" charset="0"/>
              </a:rPr>
              <a:t>To ADD to the district template (Procedures area):</a:t>
            </a:r>
          </a:p>
          <a:p>
            <a:endParaRPr lang="en-US" dirty="0" smtClean="0">
              <a:solidFill>
                <a:schemeClr val="bg2">
                  <a:lumMod val="25000"/>
                </a:schemeClr>
              </a:solidFill>
              <a:latin typeface="Calibri" pitchFamily="34" charset="0"/>
              <a:cs typeface="Calibri" pitchFamily="34" charset="0"/>
            </a:endParaRPr>
          </a:p>
          <a:p>
            <a:pPr>
              <a:spcAft>
                <a:spcPts val="1200"/>
              </a:spcAft>
              <a:buFont typeface="Arial" pitchFamily="34" charset="0"/>
              <a:buChar char="•"/>
            </a:pPr>
            <a:r>
              <a:rPr lang="en-US" sz="2800" dirty="0" smtClean="0">
                <a:solidFill>
                  <a:schemeClr val="bg2">
                    <a:lumMod val="25000"/>
                  </a:schemeClr>
                </a:solidFill>
                <a:latin typeface="Calibri" pitchFamily="34" charset="0"/>
                <a:cs typeface="Calibri" pitchFamily="34" charset="0"/>
              </a:rPr>
              <a:t>Type what you would like to be repeated every day in your white space</a:t>
            </a:r>
          </a:p>
          <a:p>
            <a:pPr>
              <a:spcAft>
                <a:spcPts val="1200"/>
              </a:spcAft>
              <a:buFont typeface="Arial" pitchFamily="34" charset="0"/>
              <a:buChar char="•"/>
            </a:pPr>
            <a:r>
              <a:rPr lang="en-US" sz="2800" dirty="0" smtClean="0">
                <a:solidFill>
                  <a:schemeClr val="accent2"/>
                </a:solidFill>
                <a:latin typeface="Calibri" pitchFamily="34" charset="0"/>
                <a:cs typeface="Calibri" pitchFamily="34" charset="0"/>
              </a:rPr>
              <a:t>Click the wrench icon</a:t>
            </a:r>
          </a:p>
          <a:p>
            <a:pPr>
              <a:spcAft>
                <a:spcPts val="1200"/>
              </a:spcAft>
              <a:buFont typeface="Arial" pitchFamily="34" charset="0"/>
              <a:buChar char="•"/>
            </a:pPr>
            <a:r>
              <a:rPr lang="en-US" sz="2800" dirty="0" smtClean="0">
                <a:solidFill>
                  <a:schemeClr val="bg2">
                    <a:lumMod val="25000"/>
                  </a:schemeClr>
                </a:solidFill>
                <a:latin typeface="Calibri" pitchFamily="34" charset="0"/>
                <a:cs typeface="Calibri" pitchFamily="34" charset="0"/>
              </a:rPr>
              <a:t>Choose to “Set as Default Text for Entry”</a:t>
            </a:r>
          </a:p>
          <a:p>
            <a:endParaRPr lang="en-US" sz="2400" dirty="0">
              <a:latin typeface="Calibri" pitchFamily="34" charset="0"/>
              <a:cs typeface="Calibri" pitchFamily="34" charset="0"/>
            </a:endParaRPr>
          </a:p>
        </p:txBody>
      </p:sp>
      <p:cxnSp>
        <p:nvCxnSpPr>
          <p:cNvPr id="16" name="Straight Arrow Connector 15"/>
          <p:cNvCxnSpPr/>
          <p:nvPr/>
        </p:nvCxnSpPr>
        <p:spPr>
          <a:xfrm>
            <a:off x="304800" y="4419600"/>
            <a:ext cx="762000"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76600" y="1752600"/>
            <a:ext cx="6096000" cy="830997"/>
          </a:xfrm>
          <a:prstGeom prst="rect">
            <a:avLst/>
          </a:prstGeom>
          <a:noFill/>
        </p:spPr>
        <p:txBody>
          <a:bodyPr wrap="square" rtlCol="0">
            <a:spAutoFit/>
          </a:bodyPr>
          <a:lstStyle/>
          <a:p>
            <a:pPr marL="182880">
              <a:buClr>
                <a:schemeClr val="accent2"/>
              </a:buClr>
              <a:buSzPct val="85000"/>
            </a:pPr>
            <a:endParaRPr lang="en-US" sz="2400" dirty="0" smtClean="0">
              <a:solidFill>
                <a:schemeClr val="bg2">
                  <a:lumMod val="25000"/>
                </a:schemeClr>
              </a:solidFill>
            </a:endParaRPr>
          </a:p>
          <a:p>
            <a:pPr marL="640080" lvl="1">
              <a:buClr>
                <a:schemeClr val="accent2"/>
              </a:buClr>
              <a:buSzPct val="85000"/>
              <a:buFont typeface="Wingdings" pitchFamily="2" charset="2"/>
              <a:buChar char="Ø"/>
            </a:pPr>
            <a:endParaRPr lang="en-US" sz="2400" dirty="0">
              <a:solidFill>
                <a:schemeClr val="bg2">
                  <a:lumMod val="25000"/>
                </a:schemeClr>
              </a:solidFill>
            </a:endParaRPr>
          </a:p>
        </p:txBody>
      </p:sp>
      <p:sp>
        <p:nvSpPr>
          <p:cNvPr id="5" name="Title 1"/>
          <p:cNvSpPr txBox="1">
            <a:spLocks/>
          </p:cNvSpPr>
          <p:nvPr/>
        </p:nvSpPr>
        <p:spPr>
          <a:xfrm>
            <a:off x="1905000" y="76200"/>
            <a:ext cx="72390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DEFAULT</a:t>
            </a:r>
            <a:r>
              <a:rPr kumimoji="0" lang="en-US" sz="5400" b="1" i="0" u="none" strike="noStrike" kern="1200" cap="none" spc="0" normalizeH="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 TEXT- Example</a:t>
            </a:r>
            <a:endPar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endParaRP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1" name="Picture 10"/>
          <p:cNvPicPr/>
          <p:nvPr/>
        </p:nvPicPr>
        <p:blipFill>
          <a:blip r:embed="rId2" cstate="print"/>
          <a:srcRect r="58486"/>
          <a:stretch>
            <a:fillRect/>
          </a:stretch>
        </p:blipFill>
        <p:spPr bwMode="auto">
          <a:xfrm>
            <a:off x="304800" y="1828800"/>
            <a:ext cx="7010400" cy="5029200"/>
          </a:xfrm>
          <a:prstGeom prst="rect">
            <a:avLst/>
          </a:prstGeom>
          <a:noFill/>
          <a:ln w="9525">
            <a:noFill/>
            <a:miter lim="800000"/>
            <a:headEnd/>
            <a:tailEnd/>
          </a:ln>
        </p:spPr>
      </p:pic>
      <p:sp>
        <p:nvSpPr>
          <p:cNvPr id="13" name="TextBox 12"/>
          <p:cNvSpPr txBox="1"/>
          <p:nvPr/>
        </p:nvSpPr>
        <p:spPr>
          <a:xfrm>
            <a:off x="4648200" y="1981201"/>
            <a:ext cx="4038600" cy="1396127"/>
          </a:xfrm>
          <a:prstGeom prst="roundRect">
            <a:avLst/>
          </a:prstGeom>
          <a:scene3d>
            <a:camera prst="orthographicFront"/>
            <a:lightRig rig="threePt" dir="t"/>
          </a:scene3d>
          <a:sp3d>
            <a:bevelT/>
          </a:sp3d>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sz="2400" dirty="0" smtClean="0"/>
              <a:t>You could add something like this to your default text…</a:t>
            </a:r>
          </a:p>
          <a:p>
            <a:endParaRPr lang="en-US" sz="2800" dirty="0"/>
          </a:p>
        </p:txBody>
      </p:sp>
      <p:sp>
        <p:nvSpPr>
          <p:cNvPr id="9" name="TextBox 8"/>
          <p:cNvSpPr txBox="1"/>
          <p:nvPr/>
        </p:nvSpPr>
        <p:spPr>
          <a:xfrm>
            <a:off x="4876800" y="3505200"/>
            <a:ext cx="3581400" cy="3030617"/>
          </a:xfrm>
          <a:prstGeom prst="roundRect">
            <a:avLst/>
          </a:prstGeom>
          <a:scene3d>
            <a:camera prst="orthographicFront"/>
            <a:lightRig rig="threePt" dir="t"/>
          </a:scene3d>
          <a:sp3d>
            <a:bevelT/>
          </a:sp3d>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smtClean="0"/>
              <a:t>Whatever is typed into the white space when the default text button is hit will appear on every future date. </a:t>
            </a:r>
          </a:p>
          <a:p>
            <a:endParaRPr lang="en-US" dirty="0" smtClean="0"/>
          </a:p>
          <a:p>
            <a:r>
              <a:rPr lang="en-US" dirty="0" smtClean="0"/>
              <a:t>You will need to “clear out” any future bolded dates to apply this change to your settings.</a:t>
            </a:r>
          </a:p>
          <a:p>
            <a:endParaRPr lang="en-US" sz="2800" dirty="0"/>
          </a:p>
        </p:txBody>
      </p:sp>
      <p:sp>
        <p:nvSpPr>
          <p:cNvPr id="10" name="Right Arrow 9"/>
          <p:cNvSpPr/>
          <p:nvPr/>
        </p:nvSpPr>
        <p:spPr>
          <a:xfrm rot="10071409">
            <a:off x="2631626" y="2740280"/>
            <a:ext cx="1974576" cy="533812"/>
          </a:xfrm>
          <a:prstGeom prst="rightArrow">
            <a:avLst>
              <a:gd name="adj1" fmla="val 27026"/>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28600" y="2667000"/>
            <a:ext cx="2362200" cy="1295400"/>
          </a:xfrm>
          <a:prstGeom prst="ellipse">
            <a:avLst/>
          </a:prstGeom>
          <a:solidFill>
            <a:srgbClr val="EB8735">
              <a:alpha val="3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76600" y="1752600"/>
            <a:ext cx="6096000" cy="830997"/>
          </a:xfrm>
          <a:prstGeom prst="rect">
            <a:avLst/>
          </a:prstGeom>
          <a:noFill/>
        </p:spPr>
        <p:txBody>
          <a:bodyPr wrap="square" rtlCol="0">
            <a:spAutoFit/>
          </a:bodyPr>
          <a:lstStyle/>
          <a:p>
            <a:pPr marL="182880">
              <a:buClr>
                <a:schemeClr val="accent2"/>
              </a:buClr>
              <a:buSzPct val="85000"/>
            </a:pPr>
            <a:endParaRPr lang="en-US" sz="2400" dirty="0" smtClean="0">
              <a:solidFill>
                <a:schemeClr val="bg2">
                  <a:lumMod val="25000"/>
                </a:schemeClr>
              </a:solidFill>
            </a:endParaRPr>
          </a:p>
          <a:p>
            <a:pPr marL="640080" lvl="1">
              <a:buClr>
                <a:schemeClr val="accent2"/>
              </a:buClr>
              <a:buSzPct val="85000"/>
              <a:buFont typeface="Wingdings" pitchFamily="2" charset="2"/>
              <a:buChar char="Ø"/>
            </a:pPr>
            <a:endParaRPr lang="en-US" sz="2400" dirty="0">
              <a:solidFill>
                <a:schemeClr val="bg2">
                  <a:lumMod val="25000"/>
                </a:schemeClr>
              </a:solidFill>
            </a:endParaRPr>
          </a:p>
        </p:txBody>
      </p:sp>
      <p:sp>
        <p:nvSpPr>
          <p:cNvPr id="5" name="Title 1"/>
          <p:cNvSpPr txBox="1">
            <a:spLocks/>
          </p:cNvSpPr>
          <p:nvPr/>
        </p:nvSpPr>
        <p:spPr>
          <a:xfrm>
            <a:off x="2133600" y="76200"/>
            <a:ext cx="64770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DEFAULT</a:t>
            </a:r>
            <a:r>
              <a:rPr kumimoji="0" lang="en-US" sz="5400" b="1" i="0" u="none" strike="noStrike" kern="1200" cap="none" spc="0" normalizeH="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 TEXT</a:t>
            </a:r>
            <a:endPar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endParaRP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7410" name="Picture 2"/>
          <p:cNvPicPr>
            <a:picLocks noChangeAspect="1" noChangeArrowheads="1"/>
          </p:cNvPicPr>
          <p:nvPr/>
        </p:nvPicPr>
        <p:blipFill>
          <a:blip r:embed="rId2" cstate="print"/>
          <a:srcRect/>
          <a:stretch>
            <a:fillRect/>
          </a:stretch>
        </p:blipFill>
        <p:spPr bwMode="auto">
          <a:xfrm>
            <a:off x="304800" y="1600200"/>
            <a:ext cx="8506044" cy="3667125"/>
          </a:xfrm>
          <a:prstGeom prst="rect">
            <a:avLst/>
          </a:prstGeom>
          <a:noFill/>
          <a:ln w="9525">
            <a:noFill/>
            <a:miter lim="800000"/>
            <a:headEnd/>
            <a:tailEnd/>
          </a:ln>
        </p:spPr>
      </p:pic>
      <p:cxnSp>
        <p:nvCxnSpPr>
          <p:cNvPr id="9" name="Straight Arrow Connector 8"/>
          <p:cNvCxnSpPr/>
          <p:nvPr/>
        </p:nvCxnSpPr>
        <p:spPr>
          <a:xfrm flipV="1">
            <a:off x="3352800" y="1905000"/>
            <a:ext cx="0" cy="7620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1" name="TextBox 10"/>
          <p:cNvSpPr txBox="1"/>
          <p:nvPr/>
        </p:nvSpPr>
        <p:spPr>
          <a:xfrm>
            <a:off x="228600" y="5486400"/>
            <a:ext cx="8686800" cy="1200329"/>
          </a:xfrm>
          <a:prstGeom prst="rect">
            <a:avLst/>
          </a:prstGeom>
          <a:noFill/>
        </p:spPr>
        <p:txBody>
          <a:bodyPr wrap="square" rtlCol="0">
            <a:spAutoFit/>
          </a:bodyPr>
          <a:lstStyle/>
          <a:p>
            <a:r>
              <a:rPr lang="en-US" sz="2400" b="1" dirty="0" smtClean="0">
                <a:solidFill>
                  <a:schemeClr val="accent2"/>
                </a:solidFill>
              </a:rPr>
              <a:t>Table Tip: </a:t>
            </a:r>
            <a:r>
              <a:rPr lang="en-US" sz="2400" b="1" dirty="0" smtClean="0">
                <a:solidFill>
                  <a:schemeClr val="bg2">
                    <a:lumMod val="25000"/>
                  </a:schemeClr>
                </a:solidFill>
              </a:rPr>
              <a:t>the table will collapse unless you type in it before setting as default text. If this happens, you just have to click inside the table and the white space will expand back out.</a:t>
            </a:r>
          </a:p>
        </p:txBody>
      </p:sp>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COURSE</a:t>
            </a:r>
            <a:r>
              <a:rPr kumimoji="0" lang="en-US" sz="5400" b="1" i="0" u="none" strike="noStrike" kern="1200" cap="none" spc="0" normalizeH="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 INTEGRATION</a:t>
            </a: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0" name="Picture 2"/>
          <p:cNvPicPr>
            <a:picLocks noChangeAspect="1" noChangeArrowheads="1"/>
          </p:cNvPicPr>
          <p:nvPr/>
        </p:nvPicPr>
        <p:blipFill>
          <a:blip r:embed="rId2" cstate="print"/>
          <a:srcRect l="78990" t="12500" b="68750"/>
          <a:stretch>
            <a:fillRect/>
          </a:stretch>
        </p:blipFill>
        <p:spPr bwMode="auto">
          <a:xfrm>
            <a:off x="1981200" y="1676400"/>
            <a:ext cx="5163609" cy="2590800"/>
          </a:xfrm>
          <a:prstGeom prst="rect">
            <a:avLst/>
          </a:prstGeom>
          <a:noFill/>
          <a:ln w="9525">
            <a:noFill/>
            <a:miter lim="800000"/>
            <a:headEnd/>
            <a:tailEnd/>
          </a:ln>
        </p:spPr>
      </p:pic>
      <p:sp>
        <p:nvSpPr>
          <p:cNvPr id="13" name="TextBox 12"/>
          <p:cNvSpPr txBox="1"/>
          <p:nvPr/>
        </p:nvSpPr>
        <p:spPr>
          <a:xfrm>
            <a:off x="228600" y="4256544"/>
            <a:ext cx="8610600" cy="2677656"/>
          </a:xfrm>
          <a:prstGeom prst="rect">
            <a:avLst/>
          </a:prstGeom>
          <a:noFill/>
        </p:spPr>
        <p:txBody>
          <a:bodyPr wrap="square" rtlCol="0">
            <a:spAutoFit/>
          </a:bodyPr>
          <a:lstStyle/>
          <a:p>
            <a:r>
              <a:rPr lang="en-US" sz="2400" b="1" dirty="0" smtClean="0">
                <a:solidFill>
                  <a:schemeClr val="accent2"/>
                </a:solidFill>
              </a:rPr>
              <a:t>Integrate </a:t>
            </a:r>
            <a:r>
              <a:rPr lang="en-US" sz="2400" b="1" dirty="0">
                <a:solidFill>
                  <a:schemeClr val="accent2"/>
                </a:solidFill>
              </a:rPr>
              <a:t>subject areas by switching the course curriculum so that you can work with TEKS from any of the courses you have on your schedule, no matter which course entry you are clicked in.</a:t>
            </a:r>
          </a:p>
          <a:p>
            <a:endParaRPr lang="en-US" sz="2400" b="1" dirty="0">
              <a:solidFill>
                <a:schemeClr val="bg2">
                  <a:lumMod val="25000"/>
                </a:schemeClr>
              </a:solidFill>
            </a:endParaRPr>
          </a:p>
          <a:p>
            <a:r>
              <a:rPr lang="en-US" sz="2400" b="1" dirty="0">
                <a:solidFill>
                  <a:schemeClr val="bg2">
                    <a:lumMod val="25000"/>
                  </a:schemeClr>
                </a:solidFill>
              </a:rPr>
              <a:t>For example, I can be in my ELA entry box, but switch the course so that I can integrate Social Studies TEKS into a particular lesson.</a:t>
            </a:r>
          </a:p>
          <a:p>
            <a:endParaRPr lang="en-US" sz="2400" dirty="0">
              <a:latin typeface="Calibri" pitchFamily="34" charset="0"/>
              <a:cs typeface="Calibri" pitchFamily="34" charset="0"/>
            </a:endParaRPr>
          </a:p>
        </p:txBody>
      </p:sp>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PLAN BY COURSE</a:t>
            </a: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8434" name="Picture 2"/>
          <p:cNvPicPr>
            <a:picLocks noChangeAspect="1" noChangeArrowheads="1"/>
          </p:cNvPicPr>
          <p:nvPr/>
        </p:nvPicPr>
        <p:blipFill>
          <a:blip r:embed="rId3" cstate="print"/>
          <a:srcRect l="66691" t="12500" b="50000"/>
          <a:stretch>
            <a:fillRect/>
          </a:stretch>
        </p:blipFill>
        <p:spPr bwMode="auto">
          <a:xfrm>
            <a:off x="4448968" y="1676400"/>
            <a:ext cx="4695032" cy="2971800"/>
          </a:xfrm>
          <a:prstGeom prst="rect">
            <a:avLst/>
          </a:prstGeom>
          <a:noFill/>
          <a:ln w="9525">
            <a:noFill/>
            <a:miter lim="800000"/>
            <a:headEnd/>
            <a:tailEnd/>
          </a:ln>
        </p:spPr>
      </p:pic>
      <p:sp>
        <p:nvSpPr>
          <p:cNvPr id="8" name="TextBox 7"/>
          <p:cNvSpPr txBox="1"/>
          <p:nvPr/>
        </p:nvSpPr>
        <p:spPr>
          <a:xfrm>
            <a:off x="228600" y="1600200"/>
            <a:ext cx="4267200" cy="4832092"/>
          </a:xfrm>
          <a:prstGeom prst="rect">
            <a:avLst/>
          </a:prstGeom>
          <a:noFill/>
        </p:spPr>
        <p:txBody>
          <a:bodyPr wrap="square" rtlCol="0">
            <a:spAutoFit/>
          </a:bodyPr>
          <a:lstStyle/>
          <a:p>
            <a:pPr marL="182880">
              <a:buClr>
                <a:schemeClr val="accent2"/>
              </a:buClr>
              <a:buSzPct val="85000"/>
              <a:buFont typeface="Wingdings" pitchFamily="2" charset="2"/>
              <a:buChar char="q"/>
            </a:pPr>
            <a:r>
              <a:rPr lang="en-US" sz="3200" dirty="0" smtClean="0">
                <a:solidFill>
                  <a:schemeClr val="bg2">
                    <a:lumMod val="25000"/>
                  </a:schemeClr>
                </a:solidFill>
              </a:rPr>
              <a:t> </a:t>
            </a:r>
            <a:r>
              <a:rPr lang="en-US" sz="2800" dirty="0" smtClean="0">
                <a:solidFill>
                  <a:schemeClr val="bg2">
                    <a:lumMod val="25000"/>
                  </a:schemeClr>
                </a:solidFill>
              </a:rPr>
              <a:t>Click the calendar icon on the top right hand of the screen to switch to the Plan By Course view</a:t>
            </a:r>
          </a:p>
          <a:p>
            <a:pPr marL="182880">
              <a:buClr>
                <a:schemeClr val="accent2"/>
              </a:buClr>
              <a:buSzPct val="85000"/>
            </a:pPr>
            <a:endParaRPr lang="en-US" sz="2800" dirty="0">
              <a:solidFill>
                <a:schemeClr val="bg2">
                  <a:lumMod val="25000"/>
                </a:schemeClr>
              </a:solidFill>
            </a:endParaRPr>
          </a:p>
          <a:p>
            <a:pPr marL="182880">
              <a:buClr>
                <a:schemeClr val="accent2"/>
              </a:buClr>
              <a:buSzPct val="85000"/>
              <a:buFont typeface="Wingdings" pitchFamily="2" charset="2"/>
              <a:buChar char="q"/>
            </a:pPr>
            <a:r>
              <a:rPr lang="en-US" sz="2800" dirty="0" smtClean="0">
                <a:solidFill>
                  <a:schemeClr val="bg2">
                    <a:lumMod val="25000"/>
                  </a:schemeClr>
                </a:solidFill>
              </a:rPr>
              <a:t>You will see the course entry for Monday, Tuesday, Wednesday, Thursday, and Friday all on the same screen.</a:t>
            </a:r>
            <a:endParaRPr lang="en-US" sz="2800" dirty="0">
              <a:solidFill>
                <a:schemeClr val="bg2">
                  <a:lumMod val="25000"/>
                </a:schemeClr>
              </a:solidFill>
            </a:endParaRPr>
          </a:p>
          <a:p>
            <a:pPr marL="640080" lvl="1">
              <a:buClr>
                <a:schemeClr val="accent2"/>
              </a:buClr>
              <a:buSzPct val="85000"/>
              <a:buFont typeface="Wingdings" pitchFamily="2" charset="2"/>
              <a:buChar char="q"/>
            </a:pPr>
            <a:endParaRPr lang="en-US" sz="2400" dirty="0">
              <a:solidFill>
                <a:schemeClr val="bg2">
                  <a:lumMod val="25000"/>
                </a:schemeClr>
              </a:solidFill>
            </a:endParaRPr>
          </a:p>
        </p:txBody>
      </p:sp>
      <p:sp>
        <p:nvSpPr>
          <p:cNvPr id="14" name="Up Arrow 13"/>
          <p:cNvSpPr/>
          <p:nvPr/>
        </p:nvSpPr>
        <p:spPr>
          <a:xfrm>
            <a:off x="5181600" y="4876800"/>
            <a:ext cx="685800" cy="16002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PLAN BY COURSE</a:t>
            </a: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20482" name="Picture 2"/>
          <p:cNvPicPr>
            <a:picLocks noChangeAspect="1" noChangeArrowheads="1"/>
          </p:cNvPicPr>
          <p:nvPr/>
        </p:nvPicPr>
        <p:blipFill>
          <a:blip r:embed="rId3" cstate="print"/>
          <a:srcRect l="75476" t="17188" b="50000"/>
          <a:stretch>
            <a:fillRect/>
          </a:stretch>
        </p:blipFill>
        <p:spPr bwMode="auto">
          <a:xfrm>
            <a:off x="4648200" y="1752600"/>
            <a:ext cx="4495800" cy="4114800"/>
          </a:xfrm>
          <a:prstGeom prst="rect">
            <a:avLst/>
          </a:prstGeom>
          <a:noFill/>
          <a:ln w="9525">
            <a:noFill/>
            <a:miter lim="800000"/>
            <a:headEnd/>
            <a:tailEnd/>
          </a:ln>
        </p:spPr>
      </p:pic>
      <p:sp>
        <p:nvSpPr>
          <p:cNvPr id="9" name="TextBox 8"/>
          <p:cNvSpPr txBox="1"/>
          <p:nvPr/>
        </p:nvSpPr>
        <p:spPr>
          <a:xfrm>
            <a:off x="381000" y="2057401"/>
            <a:ext cx="4114800" cy="2923877"/>
          </a:xfrm>
          <a:prstGeom prst="rect">
            <a:avLst/>
          </a:prstGeom>
          <a:noFill/>
        </p:spPr>
        <p:txBody>
          <a:bodyPr wrap="square" rtlCol="0">
            <a:spAutoFit/>
          </a:bodyPr>
          <a:lstStyle/>
          <a:p>
            <a:pPr marL="182880">
              <a:buClr>
                <a:schemeClr val="accent2"/>
              </a:buClr>
              <a:buSzPct val="85000"/>
              <a:buFont typeface="Wingdings" pitchFamily="2" charset="2"/>
              <a:buChar char="q"/>
            </a:pPr>
            <a:r>
              <a:rPr lang="en-US" sz="3200" dirty="0" smtClean="0">
                <a:solidFill>
                  <a:schemeClr val="bg2">
                    <a:lumMod val="25000"/>
                  </a:schemeClr>
                </a:solidFill>
              </a:rPr>
              <a:t> Use the pull-down menu to switch to any course entry that is currently on your schedule.</a:t>
            </a:r>
            <a:endParaRPr lang="en-US" sz="3200" dirty="0">
              <a:solidFill>
                <a:schemeClr val="bg2">
                  <a:lumMod val="25000"/>
                </a:schemeClr>
              </a:solidFill>
            </a:endParaRPr>
          </a:p>
          <a:p>
            <a:pPr marL="640080" lvl="1">
              <a:buClr>
                <a:schemeClr val="accent2"/>
              </a:buClr>
              <a:buSzPct val="85000"/>
              <a:buFont typeface="Wingdings" pitchFamily="2" charset="2"/>
              <a:buChar char="q"/>
            </a:pPr>
            <a:endParaRPr lang="en-US" sz="2400" dirty="0">
              <a:solidFill>
                <a:schemeClr val="bg2">
                  <a:lumMod val="25000"/>
                </a:schemeClr>
              </a:solidFill>
            </a:endParaRPr>
          </a:p>
        </p:txBody>
      </p:sp>
    </p:spTree>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PLAN BY COURSE</a:t>
            </a: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TextBox 7"/>
          <p:cNvSpPr txBox="1"/>
          <p:nvPr/>
        </p:nvSpPr>
        <p:spPr>
          <a:xfrm>
            <a:off x="4419600" y="1828800"/>
            <a:ext cx="4419600" cy="5386090"/>
          </a:xfrm>
          <a:prstGeom prst="rect">
            <a:avLst/>
          </a:prstGeom>
          <a:noFill/>
        </p:spPr>
        <p:txBody>
          <a:bodyPr wrap="square" rtlCol="0">
            <a:spAutoFit/>
          </a:bodyPr>
          <a:lstStyle/>
          <a:p>
            <a:pPr marL="182880">
              <a:buClr>
                <a:schemeClr val="accent2"/>
              </a:buClr>
              <a:buSzPct val="85000"/>
              <a:buFont typeface="Wingdings" pitchFamily="2" charset="2"/>
              <a:buChar char="q"/>
            </a:pPr>
            <a:r>
              <a:rPr lang="en-US" sz="3200" dirty="0" smtClean="0">
                <a:solidFill>
                  <a:schemeClr val="bg2">
                    <a:lumMod val="25000"/>
                  </a:schemeClr>
                </a:solidFill>
              </a:rPr>
              <a:t> You can plan lessons for one course for a whole week without having to change screens or relocate curriculum documents.</a:t>
            </a:r>
          </a:p>
          <a:p>
            <a:pPr marL="640080" lvl="1">
              <a:buClr>
                <a:schemeClr val="accent2"/>
              </a:buClr>
              <a:buSzPct val="85000"/>
              <a:buFont typeface="Wingdings" pitchFamily="2" charset="2"/>
              <a:buChar char="ü"/>
            </a:pPr>
            <a:r>
              <a:rPr lang="en-US" sz="3200" dirty="0" smtClean="0">
                <a:solidFill>
                  <a:schemeClr val="bg2">
                    <a:lumMod val="25000"/>
                  </a:schemeClr>
                </a:solidFill>
              </a:rPr>
              <a:t>Great for CTE teachers with multiple preps!</a:t>
            </a:r>
          </a:p>
          <a:p>
            <a:pPr marL="182880">
              <a:buClr>
                <a:schemeClr val="accent2"/>
              </a:buClr>
              <a:buSzPct val="85000"/>
            </a:pPr>
            <a:endParaRPr lang="en-US" sz="3200" dirty="0">
              <a:solidFill>
                <a:schemeClr val="bg2">
                  <a:lumMod val="25000"/>
                </a:schemeClr>
              </a:solidFill>
            </a:endParaRPr>
          </a:p>
          <a:p>
            <a:pPr marL="640080" lvl="1">
              <a:buClr>
                <a:schemeClr val="accent2"/>
              </a:buClr>
              <a:buSzPct val="85000"/>
              <a:buFont typeface="Wingdings" pitchFamily="2" charset="2"/>
              <a:buChar char="q"/>
            </a:pPr>
            <a:endParaRPr lang="en-US" sz="2400" dirty="0">
              <a:solidFill>
                <a:schemeClr val="bg2">
                  <a:lumMod val="25000"/>
                </a:schemeClr>
              </a:solidFill>
            </a:endParaRPr>
          </a:p>
        </p:txBody>
      </p:sp>
      <p:pic>
        <p:nvPicPr>
          <p:cNvPr id="19458" name="Picture 2"/>
          <p:cNvPicPr>
            <a:picLocks noChangeAspect="1" noChangeArrowheads="1"/>
          </p:cNvPicPr>
          <p:nvPr/>
        </p:nvPicPr>
        <p:blipFill>
          <a:blip r:embed="rId3" cstate="print"/>
          <a:srcRect/>
          <a:stretch>
            <a:fillRect/>
          </a:stretch>
        </p:blipFill>
        <p:spPr bwMode="auto">
          <a:xfrm>
            <a:off x="228600" y="1524000"/>
            <a:ext cx="4019550" cy="2571750"/>
          </a:xfrm>
          <a:prstGeom prst="rect">
            <a:avLst/>
          </a:prstGeom>
          <a:noFill/>
          <a:ln w="9525">
            <a:noFill/>
            <a:miter lim="800000"/>
            <a:headEnd/>
            <a:tailEnd/>
          </a:ln>
        </p:spPr>
      </p:pic>
      <p:pic>
        <p:nvPicPr>
          <p:cNvPr id="19459" name="Picture 3"/>
          <p:cNvPicPr>
            <a:picLocks noChangeAspect="1" noChangeArrowheads="1"/>
          </p:cNvPicPr>
          <p:nvPr/>
        </p:nvPicPr>
        <p:blipFill>
          <a:blip r:embed="rId4" cstate="print"/>
          <a:srcRect l="1786" r="3571"/>
          <a:stretch>
            <a:fillRect/>
          </a:stretch>
        </p:blipFill>
        <p:spPr bwMode="auto">
          <a:xfrm>
            <a:off x="228600" y="4019550"/>
            <a:ext cx="4038600" cy="283845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MY ACTIVITIES</a:t>
            </a: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TextBox 7"/>
          <p:cNvSpPr txBox="1"/>
          <p:nvPr/>
        </p:nvSpPr>
        <p:spPr>
          <a:xfrm>
            <a:off x="-76200" y="1371600"/>
            <a:ext cx="8077200" cy="4814935"/>
          </a:xfrm>
          <a:prstGeom prst="roundRect">
            <a:avLst/>
          </a:prstGeom>
          <a:noFill/>
        </p:spPr>
        <p:txBody>
          <a:bodyPr wrap="square" rtlCol="0">
            <a:spAutoFit/>
          </a:bodyPr>
          <a:lstStyle/>
          <a:p>
            <a:pPr>
              <a:lnSpc>
                <a:spcPct val="120000"/>
              </a:lnSpc>
              <a:buClr>
                <a:schemeClr val="accent2"/>
              </a:buClr>
              <a:buSzPct val="85000"/>
            </a:pPr>
            <a:r>
              <a:rPr lang="en-US" sz="3600" b="1" dirty="0" smtClean="0">
                <a:solidFill>
                  <a:schemeClr val="accent2"/>
                </a:solidFill>
              </a:rPr>
              <a:t>Use </a:t>
            </a:r>
            <a:r>
              <a:rPr lang="en-US" sz="3600" b="1" dirty="0">
                <a:solidFill>
                  <a:schemeClr val="accent2"/>
                </a:solidFill>
              </a:rPr>
              <a:t>My Activities to</a:t>
            </a:r>
            <a:r>
              <a:rPr lang="en-US" sz="3600" b="1" dirty="0" smtClean="0">
                <a:solidFill>
                  <a:schemeClr val="accent2"/>
                </a:solidFill>
              </a:rPr>
              <a:t>:</a:t>
            </a:r>
          </a:p>
          <a:p>
            <a:pPr>
              <a:lnSpc>
                <a:spcPct val="120000"/>
              </a:lnSpc>
              <a:buClr>
                <a:schemeClr val="accent2"/>
              </a:buClr>
              <a:buSzPct val="85000"/>
            </a:pPr>
            <a:endParaRPr lang="en-US" sz="800" b="1" dirty="0">
              <a:solidFill>
                <a:schemeClr val="accent2"/>
              </a:solidFill>
            </a:endParaRPr>
          </a:p>
          <a:p>
            <a:pPr>
              <a:lnSpc>
                <a:spcPct val="120000"/>
              </a:lnSpc>
              <a:buClr>
                <a:schemeClr val="accent2"/>
              </a:buClr>
              <a:buSzPct val="85000"/>
              <a:buFont typeface="Wingdings" pitchFamily="2" charset="2"/>
              <a:buChar char="q"/>
            </a:pPr>
            <a:r>
              <a:rPr lang="en-US" sz="3200" dirty="0" smtClean="0">
                <a:solidFill>
                  <a:schemeClr val="bg2">
                    <a:lumMod val="25000"/>
                  </a:schemeClr>
                </a:solidFill>
              </a:rPr>
              <a:t> Bundle </a:t>
            </a:r>
            <a:r>
              <a:rPr lang="en-US" sz="3200" dirty="0">
                <a:solidFill>
                  <a:schemeClr val="bg2">
                    <a:lumMod val="25000"/>
                  </a:schemeClr>
                </a:solidFill>
              </a:rPr>
              <a:t>groups of TEKS</a:t>
            </a:r>
          </a:p>
          <a:p>
            <a:pPr>
              <a:lnSpc>
                <a:spcPct val="120000"/>
              </a:lnSpc>
              <a:buClr>
                <a:schemeClr val="accent2"/>
              </a:buClr>
              <a:buSzPct val="85000"/>
              <a:buFont typeface="Wingdings" pitchFamily="2" charset="2"/>
              <a:buChar char="q"/>
            </a:pPr>
            <a:r>
              <a:rPr lang="en-US" sz="3200" dirty="0" smtClean="0">
                <a:solidFill>
                  <a:schemeClr val="bg2">
                    <a:lumMod val="25000"/>
                  </a:schemeClr>
                </a:solidFill>
              </a:rPr>
              <a:t> Save </a:t>
            </a:r>
            <a:r>
              <a:rPr lang="en-US" sz="3200" dirty="0">
                <a:solidFill>
                  <a:schemeClr val="bg2">
                    <a:lumMod val="25000"/>
                  </a:schemeClr>
                </a:solidFill>
              </a:rPr>
              <a:t>a lesson for future use</a:t>
            </a:r>
          </a:p>
          <a:p>
            <a:pPr>
              <a:lnSpc>
                <a:spcPct val="120000"/>
              </a:lnSpc>
              <a:buClr>
                <a:schemeClr val="accent2"/>
              </a:buClr>
              <a:buSzPct val="85000"/>
              <a:buFont typeface="Wingdings" pitchFamily="2" charset="2"/>
              <a:buChar char="q"/>
            </a:pPr>
            <a:r>
              <a:rPr lang="en-US" sz="3200" dirty="0" smtClean="0">
                <a:solidFill>
                  <a:schemeClr val="bg2">
                    <a:lumMod val="25000"/>
                  </a:schemeClr>
                </a:solidFill>
              </a:rPr>
              <a:t> </a:t>
            </a:r>
            <a:r>
              <a:rPr lang="en-US" sz="3200" b="1" dirty="0" smtClean="0">
                <a:solidFill>
                  <a:schemeClr val="bg2">
                    <a:lumMod val="25000"/>
                  </a:schemeClr>
                </a:solidFill>
              </a:rPr>
              <a:t>Plan </a:t>
            </a:r>
            <a:r>
              <a:rPr lang="en-US" sz="3200" b="1" dirty="0">
                <a:solidFill>
                  <a:schemeClr val="bg2">
                    <a:lumMod val="25000"/>
                  </a:schemeClr>
                </a:solidFill>
              </a:rPr>
              <a:t>a lesson before you know which date you want to teach it</a:t>
            </a:r>
          </a:p>
          <a:p>
            <a:pPr>
              <a:lnSpc>
                <a:spcPct val="120000"/>
              </a:lnSpc>
              <a:buClr>
                <a:schemeClr val="accent2"/>
              </a:buClr>
              <a:buSzPct val="85000"/>
              <a:buFont typeface="Wingdings" pitchFamily="2" charset="2"/>
              <a:buChar char="q"/>
            </a:pPr>
            <a:r>
              <a:rPr lang="en-US" sz="3200" dirty="0" smtClean="0">
                <a:solidFill>
                  <a:schemeClr val="bg2">
                    <a:lumMod val="25000"/>
                  </a:schemeClr>
                </a:solidFill>
              </a:rPr>
              <a:t> </a:t>
            </a:r>
            <a:r>
              <a:rPr lang="en-US" sz="3200" b="1" dirty="0" smtClean="0">
                <a:solidFill>
                  <a:srgbClr val="DC7E44"/>
                </a:solidFill>
              </a:rPr>
              <a:t>Great for Project Based Learning in CTE!</a:t>
            </a:r>
            <a:endParaRPr lang="en-US" sz="3200" b="1" dirty="0">
              <a:solidFill>
                <a:srgbClr val="DC7E44"/>
              </a:solidFill>
            </a:endParaRPr>
          </a:p>
          <a:p>
            <a:pPr>
              <a:buClr>
                <a:schemeClr val="accent2"/>
              </a:buClr>
              <a:buSzPct val="85000"/>
              <a:buFont typeface="Wingdings" pitchFamily="2" charset="2"/>
              <a:buChar char="q"/>
            </a:pPr>
            <a:endParaRPr lang="en-US" sz="3200" dirty="0">
              <a:solidFill>
                <a:srgbClr val="DC7E44"/>
              </a:solidFill>
            </a:endParaRPr>
          </a:p>
        </p:txBody>
      </p:sp>
      <p:grpSp>
        <p:nvGrpSpPr>
          <p:cNvPr id="2" name="Group 10"/>
          <p:cNvGrpSpPr/>
          <p:nvPr/>
        </p:nvGrpSpPr>
        <p:grpSpPr>
          <a:xfrm>
            <a:off x="6400800" y="1524000"/>
            <a:ext cx="2286000" cy="2438400"/>
            <a:chOff x="5638800" y="1676400"/>
            <a:chExt cx="2286000" cy="2438400"/>
          </a:xfrm>
        </p:grpSpPr>
        <p:pic>
          <p:nvPicPr>
            <p:cNvPr id="21508" name="Picture 4" descr="http://www.ziltex.com/images/gear.png"/>
            <p:cNvPicPr>
              <a:picLocks noChangeAspect="1" noChangeArrowheads="1"/>
            </p:cNvPicPr>
            <p:nvPr/>
          </p:nvPicPr>
          <p:blipFill>
            <a:blip r:embed="rId3" cstate="print"/>
            <a:srcRect/>
            <a:stretch>
              <a:fillRect/>
            </a:stretch>
          </p:blipFill>
          <p:spPr bwMode="auto">
            <a:xfrm>
              <a:off x="5638800" y="1676400"/>
              <a:ext cx="2286000" cy="2286001"/>
            </a:xfrm>
            <a:prstGeom prst="rect">
              <a:avLst/>
            </a:prstGeom>
            <a:noFill/>
          </p:spPr>
        </p:pic>
        <p:sp>
          <p:nvSpPr>
            <p:cNvPr id="10" name="Cross 9"/>
            <p:cNvSpPr/>
            <p:nvPr/>
          </p:nvSpPr>
          <p:spPr>
            <a:xfrm>
              <a:off x="6781800" y="3200400"/>
              <a:ext cx="990600" cy="914400"/>
            </a:xfrm>
            <a:prstGeom prst="plus">
              <a:avLst>
                <a:gd name="adj" fmla="val 32368"/>
              </a:avLst>
            </a:prstGeom>
            <a:solidFill>
              <a:srgbClr val="0AD42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ctivity1.PNG"/>
          <p:cNvPicPr>
            <a:picLocks noChangeAspect="1"/>
          </p:cNvPicPr>
          <p:nvPr/>
        </p:nvPicPr>
        <p:blipFill>
          <a:blip r:embed="rId3" cstate="print"/>
          <a:srcRect t="25723"/>
          <a:stretch>
            <a:fillRect/>
          </a:stretch>
        </p:blipFill>
        <p:spPr>
          <a:xfrm>
            <a:off x="152400" y="4419600"/>
            <a:ext cx="8686800" cy="2122097"/>
          </a:xfrm>
          <a:prstGeom prst="rect">
            <a:avLst/>
          </a:prstGeom>
        </p:spPr>
      </p:pic>
      <p:sp>
        <p:nvSpPr>
          <p:cNvPr id="6" name="TextBox 5"/>
          <p:cNvSpPr txBox="1"/>
          <p:nvPr/>
        </p:nvSpPr>
        <p:spPr>
          <a:xfrm>
            <a:off x="152400" y="1524000"/>
            <a:ext cx="8915400" cy="2474524"/>
          </a:xfrm>
          <a:prstGeom prst="rect">
            <a:avLst/>
          </a:prstGeom>
          <a:noFill/>
        </p:spPr>
        <p:txBody>
          <a:bodyPr wrap="square" rtlCol="0">
            <a:spAutoFit/>
          </a:bodyPr>
          <a:lstStyle/>
          <a:p>
            <a:pPr>
              <a:lnSpc>
                <a:spcPct val="120000"/>
              </a:lnSpc>
              <a:spcAft>
                <a:spcPts val="1800"/>
              </a:spcAft>
              <a:buClr>
                <a:schemeClr val="accent2"/>
              </a:buClr>
              <a:buSzPct val="85000"/>
              <a:buFont typeface="Wingdings" pitchFamily="2" charset="2"/>
              <a:buChar char="q"/>
            </a:pPr>
            <a:r>
              <a:rPr lang="en-US" sz="2600" dirty="0">
                <a:solidFill>
                  <a:schemeClr val="bg2">
                    <a:lumMod val="25000"/>
                  </a:schemeClr>
                </a:solidFill>
              </a:rPr>
              <a:t>You may save a lesson plan as an ACTIVITY for your own </a:t>
            </a:r>
            <a:r>
              <a:rPr lang="en-US" sz="2600" dirty="0" smtClean="0">
                <a:solidFill>
                  <a:schemeClr val="bg2">
                    <a:lumMod val="25000"/>
                  </a:schemeClr>
                </a:solidFill>
              </a:rPr>
              <a:t>use.</a:t>
            </a:r>
          </a:p>
          <a:p>
            <a:pPr lvl="1">
              <a:lnSpc>
                <a:spcPct val="120000"/>
              </a:lnSpc>
              <a:spcAft>
                <a:spcPts val="1800"/>
              </a:spcAft>
              <a:buClr>
                <a:schemeClr val="accent2"/>
              </a:buClr>
              <a:buSzPct val="85000"/>
              <a:buFont typeface="Wingdings" pitchFamily="2" charset="2"/>
              <a:buChar char="ü"/>
            </a:pPr>
            <a:r>
              <a:rPr lang="en-US" sz="2600" dirty="0" smtClean="0">
                <a:solidFill>
                  <a:schemeClr val="bg2">
                    <a:lumMod val="25000"/>
                  </a:schemeClr>
                </a:solidFill>
              </a:rPr>
              <a:t>Any standards, typing in the white space, and/or attachments in your plan will be saved with the ACTIVITY. </a:t>
            </a:r>
            <a:endParaRPr lang="en-US" sz="2600" dirty="0">
              <a:solidFill>
                <a:schemeClr val="bg2">
                  <a:lumMod val="25000"/>
                </a:schemeClr>
              </a:solidFill>
            </a:endParaRPr>
          </a:p>
          <a:p>
            <a:pPr lvl="1">
              <a:lnSpc>
                <a:spcPct val="120000"/>
              </a:lnSpc>
              <a:spcAft>
                <a:spcPts val="1800"/>
              </a:spcAft>
              <a:buClr>
                <a:schemeClr val="accent2"/>
              </a:buClr>
              <a:buSzPct val="85000"/>
              <a:buFont typeface="Wingdings" pitchFamily="2" charset="2"/>
              <a:buChar char="ü"/>
            </a:pPr>
            <a:r>
              <a:rPr lang="en-US" sz="2600" dirty="0" smtClean="0">
                <a:solidFill>
                  <a:schemeClr val="bg2">
                    <a:lumMod val="25000"/>
                  </a:schemeClr>
                </a:solidFill>
              </a:rPr>
              <a:t>Click </a:t>
            </a:r>
            <a:r>
              <a:rPr lang="en-US" sz="2600" dirty="0">
                <a:solidFill>
                  <a:schemeClr val="bg2">
                    <a:lumMod val="25000"/>
                  </a:schemeClr>
                </a:solidFill>
              </a:rPr>
              <a:t>on the gear icon to add this lesson to </a:t>
            </a:r>
            <a:r>
              <a:rPr lang="en-US" sz="2600" dirty="0" smtClean="0">
                <a:solidFill>
                  <a:schemeClr val="bg2">
                    <a:lumMod val="25000"/>
                  </a:schemeClr>
                </a:solidFill>
              </a:rPr>
              <a:t>My Activities</a:t>
            </a:r>
            <a:endParaRPr lang="en-US" sz="2600" dirty="0">
              <a:solidFill>
                <a:schemeClr val="bg2">
                  <a:lumMod val="25000"/>
                </a:schemeClr>
              </a:solidFill>
            </a:endParaRPr>
          </a:p>
        </p:txBody>
      </p:sp>
      <p:cxnSp>
        <p:nvCxnSpPr>
          <p:cNvPr id="8" name="Straight Arrow Connector 7"/>
          <p:cNvCxnSpPr/>
          <p:nvPr/>
        </p:nvCxnSpPr>
        <p:spPr>
          <a:xfrm flipH="1" flipV="1">
            <a:off x="7467600" y="4876800"/>
            <a:ext cx="228600" cy="8382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7"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MY ACTIVITIES</a:t>
            </a:r>
          </a:p>
        </p:txBody>
      </p:sp>
      <p:sp>
        <p:nvSpPr>
          <p:cNvPr id="10" name="Rounded Rectangle 9"/>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2400" y="1600200"/>
            <a:ext cx="3810000" cy="4884414"/>
          </a:xfrm>
          <a:prstGeom prst="rect">
            <a:avLst/>
          </a:prstGeom>
          <a:noFill/>
        </p:spPr>
        <p:txBody>
          <a:bodyPr wrap="square" rtlCol="0">
            <a:spAutoFit/>
          </a:bodyPr>
          <a:lstStyle/>
          <a:p>
            <a:pPr>
              <a:lnSpc>
                <a:spcPct val="120000"/>
              </a:lnSpc>
              <a:spcAft>
                <a:spcPts val="1800"/>
              </a:spcAft>
              <a:buClr>
                <a:schemeClr val="accent2"/>
              </a:buClr>
              <a:buSzPct val="85000"/>
              <a:buFont typeface="Wingdings" pitchFamily="2" charset="2"/>
              <a:buChar char="q"/>
            </a:pPr>
            <a:r>
              <a:rPr lang="en-US" sz="2400" dirty="0" smtClean="0">
                <a:solidFill>
                  <a:schemeClr val="bg2">
                    <a:lumMod val="25000"/>
                  </a:schemeClr>
                </a:solidFill>
              </a:rPr>
              <a:t> </a:t>
            </a:r>
            <a:r>
              <a:rPr lang="en-US" dirty="0" smtClean="0">
                <a:solidFill>
                  <a:schemeClr val="bg2">
                    <a:lumMod val="25000"/>
                  </a:schemeClr>
                </a:solidFill>
              </a:rPr>
              <a:t>Once </a:t>
            </a:r>
            <a:r>
              <a:rPr lang="en-US" dirty="0">
                <a:solidFill>
                  <a:schemeClr val="bg2">
                    <a:lumMod val="25000"/>
                  </a:schemeClr>
                </a:solidFill>
              </a:rPr>
              <a:t>you save a lesson plan as an activity, it will be linked to the first student expectation </a:t>
            </a:r>
            <a:r>
              <a:rPr lang="en-US" dirty="0" smtClean="0">
                <a:solidFill>
                  <a:schemeClr val="bg2">
                    <a:lumMod val="25000"/>
                  </a:schemeClr>
                </a:solidFill>
              </a:rPr>
              <a:t>identified.</a:t>
            </a:r>
          </a:p>
          <a:p>
            <a:pPr>
              <a:lnSpc>
                <a:spcPct val="120000"/>
              </a:lnSpc>
              <a:spcAft>
                <a:spcPts val="1800"/>
              </a:spcAft>
              <a:buClr>
                <a:schemeClr val="accent2"/>
              </a:buClr>
              <a:buSzPct val="85000"/>
              <a:buFont typeface="Wingdings" pitchFamily="2" charset="2"/>
              <a:buChar char="q"/>
            </a:pPr>
            <a:r>
              <a:rPr lang="en-US" dirty="0" smtClean="0">
                <a:solidFill>
                  <a:schemeClr val="bg2">
                    <a:lumMod val="25000"/>
                  </a:schemeClr>
                </a:solidFill>
              </a:rPr>
              <a:t>You can set any standard in your lesson as a Primary Learning Standard, and that is how your Activity will be filed.</a:t>
            </a:r>
            <a:endParaRPr lang="en-US" dirty="0">
              <a:solidFill>
                <a:schemeClr val="bg2">
                  <a:lumMod val="25000"/>
                </a:schemeClr>
              </a:solidFill>
            </a:endParaRPr>
          </a:p>
          <a:p>
            <a:pPr>
              <a:lnSpc>
                <a:spcPct val="120000"/>
              </a:lnSpc>
              <a:spcAft>
                <a:spcPts val="1800"/>
              </a:spcAft>
              <a:buClr>
                <a:schemeClr val="accent2"/>
              </a:buClr>
              <a:buSzPct val="85000"/>
              <a:buFont typeface="Wingdings" pitchFamily="2" charset="2"/>
              <a:buChar char="q"/>
            </a:pPr>
            <a:endParaRPr lang="en-US" dirty="0" smtClean="0">
              <a:solidFill>
                <a:schemeClr val="bg2">
                  <a:lumMod val="25000"/>
                </a:schemeClr>
              </a:solidFill>
            </a:endParaRPr>
          </a:p>
          <a:p>
            <a:pPr>
              <a:lnSpc>
                <a:spcPct val="120000"/>
              </a:lnSpc>
              <a:spcAft>
                <a:spcPts val="1800"/>
              </a:spcAft>
              <a:buClr>
                <a:schemeClr val="accent2"/>
              </a:buClr>
              <a:buSzPct val="85000"/>
              <a:buFont typeface="Wingdings" pitchFamily="2" charset="2"/>
              <a:buChar char="q"/>
            </a:pPr>
            <a:r>
              <a:rPr lang="en-US" dirty="0" smtClean="0">
                <a:solidFill>
                  <a:schemeClr val="bg2">
                    <a:lumMod val="25000"/>
                  </a:schemeClr>
                </a:solidFill>
              </a:rPr>
              <a:t>You </a:t>
            </a:r>
            <a:r>
              <a:rPr lang="en-US" dirty="0">
                <a:solidFill>
                  <a:schemeClr val="bg2">
                    <a:lumMod val="25000"/>
                  </a:schemeClr>
                </a:solidFill>
              </a:rPr>
              <a:t>may access it by clicking on the </a:t>
            </a:r>
            <a:r>
              <a:rPr lang="en-US" dirty="0" smtClean="0">
                <a:solidFill>
                  <a:schemeClr val="bg2">
                    <a:lumMod val="25000"/>
                  </a:schemeClr>
                </a:solidFill>
              </a:rPr>
              <a:t>Student Expectation </a:t>
            </a:r>
            <a:r>
              <a:rPr lang="en-US" dirty="0">
                <a:solidFill>
                  <a:schemeClr val="bg2">
                    <a:lumMod val="25000"/>
                  </a:schemeClr>
                </a:solidFill>
              </a:rPr>
              <a:t>in your curriculum and you will see it listed in the resources </a:t>
            </a:r>
            <a:r>
              <a:rPr lang="en-US" dirty="0" smtClean="0">
                <a:solidFill>
                  <a:schemeClr val="bg2">
                    <a:lumMod val="25000"/>
                  </a:schemeClr>
                </a:solidFill>
              </a:rPr>
              <a:t>box labeled as (My Activity).</a:t>
            </a:r>
            <a:endParaRPr lang="en-US" dirty="0">
              <a:solidFill>
                <a:schemeClr val="bg2">
                  <a:lumMod val="25000"/>
                </a:schemeClr>
              </a:solidFill>
            </a:endParaRPr>
          </a:p>
        </p:txBody>
      </p:sp>
      <p:pic>
        <p:nvPicPr>
          <p:cNvPr id="9" name="Picture 8" descr="activity4.PNG"/>
          <p:cNvPicPr>
            <a:picLocks noChangeAspect="1"/>
          </p:cNvPicPr>
          <p:nvPr/>
        </p:nvPicPr>
        <p:blipFill>
          <a:blip r:embed="rId3" cstate="print"/>
          <a:stretch>
            <a:fillRect/>
          </a:stretch>
        </p:blipFill>
        <p:spPr>
          <a:xfrm>
            <a:off x="4495800" y="3657600"/>
            <a:ext cx="4339303" cy="2590800"/>
          </a:xfrm>
          <a:prstGeom prst="rect">
            <a:avLst/>
          </a:prstGeom>
        </p:spPr>
      </p:pic>
      <p:sp>
        <p:nvSpPr>
          <p:cNvPr id="7"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MY ACTIVITIES</a:t>
            </a:r>
          </a:p>
        </p:txBody>
      </p:sp>
      <p:sp>
        <p:nvSpPr>
          <p:cNvPr id="10" name="Rounded Rectangle 9"/>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30721" name="Picture 1"/>
          <p:cNvPicPr>
            <a:picLocks noChangeAspect="1" noChangeArrowheads="1"/>
          </p:cNvPicPr>
          <p:nvPr/>
        </p:nvPicPr>
        <p:blipFill>
          <a:blip r:embed="rId4" cstate="print"/>
          <a:srcRect/>
          <a:stretch>
            <a:fillRect/>
          </a:stretch>
        </p:blipFill>
        <p:spPr bwMode="auto">
          <a:xfrm>
            <a:off x="3886200" y="1828800"/>
            <a:ext cx="5181600" cy="1447800"/>
          </a:xfrm>
          <a:prstGeom prst="rect">
            <a:avLst/>
          </a:prstGeom>
          <a:noFill/>
          <a:ln w="9525">
            <a:noFill/>
            <a:miter lim="800000"/>
            <a:headEnd/>
            <a:tailEnd/>
          </a:ln>
        </p:spPr>
      </p:pic>
      <p:cxnSp>
        <p:nvCxnSpPr>
          <p:cNvPr id="14" name="Straight Arrow Connector 13"/>
          <p:cNvCxnSpPr/>
          <p:nvPr/>
        </p:nvCxnSpPr>
        <p:spPr>
          <a:xfrm>
            <a:off x="5410200" y="2895600"/>
            <a:ext cx="304800" cy="914400"/>
          </a:xfrm>
          <a:prstGeom prst="straightConnector1">
            <a:avLst/>
          </a:prstGeom>
          <a:ln w="76200">
            <a:solidFill>
              <a:srgbClr val="EB8735"/>
            </a:solidFill>
            <a:headEnd type="arrow"/>
            <a:tailEnd type="arrow"/>
          </a:ln>
          <a:effectLst>
            <a:glow rad="1397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4572000" y="5867400"/>
            <a:ext cx="4114800" cy="457200"/>
          </a:xfrm>
          <a:prstGeom prst="ellipse">
            <a:avLst/>
          </a:prstGeom>
          <a:noFill/>
          <a:ln w="76200">
            <a:solidFill>
              <a:srgbClr val="EB87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2"/>
          <p:cNvPicPr>
            <a:picLocks noChangeAspect="1" noChangeArrowheads="1"/>
          </p:cNvPicPr>
          <p:nvPr/>
        </p:nvPicPr>
        <p:blipFill>
          <a:blip r:embed="rId5" cstate="print"/>
          <a:srcRect l="28839" t="47396" r="54868" b="43923"/>
          <a:stretch>
            <a:fillRect/>
          </a:stretch>
        </p:blipFill>
        <p:spPr bwMode="auto">
          <a:xfrm>
            <a:off x="838200" y="4343400"/>
            <a:ext cx="2514600" cy="76200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4" name="Picture 4" descr="http://catholicism.org/files/2012/10/orangutan.jpg">
            <a:hlinkClick r:id="rId2"/>
          </p:cNvPr>
          <p:cNvPicPr>
            <a:picLocks noChangeAspect="1" noChangeArrowheads="1"/>
          </p:cNvPicPr>
          <p:nvPr/>
        </p:nvPicPr>
        <p:blipFill>
          <a:blip r:embed="rId3" cstate="print"/>
          <a:srcRect/>
          <a:stretch>
            <a:fillRect/>
          </a:stretch>
        </p:blipFill>
        <p:spPr bwMode="auto">
          <a:xfrm>
            <a:off x="3276600" y="1524000"/>
            <a:ext cx="4286250" cy="4238626"/>
          </a:xfrm>
          <a:prstGeom prst="rect">
            <a:avLst/>
          </a:prstGeom>
          <a:noFill/>
        </p:spPr>
      </p:pic>
      <p:sp>
        <p:nvSpPr>
          <p:cNvPr id="2" name="Title 1"/>
          <p:cNvSpPr>
            <a:spLocks noGrp="1"/>
          </p:cNvSpPr>
          <p:nvPr>
            <p:ph type="title"/>
          </p:nvPr>
        </p:nvSpPr>
        <p:spPr/>
        <p:txBody>
          <a:bodyPr/>
          <a:lstStyle/>
          <a:p>
            <a:r>
              <a:rPr lang="en-US" dirty="0" smtClean="0"/>
              <a:t>BEFORE EDUPHORIA TRAINING…</a:t>
            </a:r>
            <a:endParaRPr lang="en-US" dirty="0"/>
          </a:p>
        </p:txBody>
      </p:sp>
      <p:sp>
        <p:nvSpPr>
          <p:cNvPr id="5" name="Cloud Callout 4"/>
          <p:cNvSpPr/>
          <p:nvPr/>
        </p:nvSpPr>
        <p:spPr>
          <a:xfrm>
            <a:off x="0" y="1600200"/>
            <a:ext cx="3352800" cy="2667000"/>
          </a:xfrm>
          <a:prstGeom prst="cloudCallout">
            <a:avLst>
              <a:gd name="adj1" fmla="val 87777"/>
              <a:gd name="adj2" fmla="val 29205"/>
            </a:avLst>
          </a:prstGeom>
          <a:solidFill>
            <a:srgbClr val="EB87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OH NO!</a:t>
            </a:r>
          </a:p>
          <a:p>
            <a:pPr algn="ctr"/>
            <a:r>
              <a:rPr lang="en-US" sz="2000" b="1" dirty="0" smtClean="0"/>
              <a:t>Not this </a:t>
            </a:r>
            <a:r>
              <a:rPr lang="en-US" sz="2000" b="1" dirty="0" err="1" smtClean="0"/>
              <a:t>Eduphoria</a:t>
            </a:r>
            <a:r>
              <a:rPr lang="en-US" sz="2000" b="1" dirty="0" smtClean="0"/>
              <a:t> mess again! My brain hurts just thinking about it!</a:t>
            </a:r>
            <a:endParaRPr lang="en-US" sz="2000" b="1" dirty="0"/>
          </a:p>
        </p:txBody>
      </p:sp>
    </p:spTree>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ctivity2.PNG"/>
          <p:cNvPicPr>
            <a:picLocks noChangeAspect="1"/>
          </p:cNvPicPr>
          <p:nvPr/>
        </p:nvPicPr>
        <p:blipFill>
          <a:blip r:embed="rId3" cstate="print"/>
          <a:srcRect t="4000"/>
          <a:stretch>
            <a:fillRect/>
          </a:stretch>
        </p:blipFill>
        <p:spPr>
          <a:xfrm>
            <a:off x="152400" y="2133600"/>
            <a:ext cx="3733800" cy="3657600"/>
          </a:xfrm>
          <a:prstGeom prst="rect">
            <a:avLst/>
          </a:prstGeom>
        </p:spPr>
      </p:pic>
      <p:sp>
        <p:nvSpPr>
          <p:cNvPr id="7" name="TextBox 6"/>
          <p:cNvSpPr txBox="1"/>
          <p:nvPr/>
        </p:nvSpPr>
        <p:spPr>
          <a:xfrm>
            <a:off x="3962400" y="1676400"/>
            <a:ext cx="4953000" cy="4542782"/>
          </a:xfrm>
          <a:prstGeom prst="rect">
            <a:avLst/>
          </a:prstGeom>
          <a:noFill/>
        </p:spPr>
        <p:txBody>
          <a:bodyPr wrap="square" rtlCol="0">
            <a:spAutoFit/>
          </a:bodyPr>
          <a:lstStyle/>
          <a:p>
            <a:pPr>
              <a:lnSpc>
                <a:spcPct val="120000"/>
              </a:lnSpc>
              <a:spcAft>
                <a:spcPts val="1800"/>
              </a:spcAft>
              <a:buClr>
                <a:schemeClr val="accent2"/>
              </a:buClr>
              <a:buSzPct val="85000"/>
              <a:buFont typeface="Wingdings" pitchFamily="2" charset="2"/>
              <a:buChar char="q"/>
            </a:pPr>
            <a:r>
              <a:rPr lang="en-US" sz="2400" dirty="0" smtClean="0">
                <a:solidFill>
                  <a:schemeClr val="bg2">
                    <a:lumMod val="25000"/>
                  </a:schemeClr>
                </a:solidFill>
              </a:rPr>
              <a:t> You can also access your saved activity from the, “MY </a:t>
            </a:r>
            <a:r>
              <a:rPr lang="en-US" sz="2400" dirty="0">
                <a:solidFill>
                  <a:schemeClr val="bg2">
                    <a:lumMod val="25000"/>
                  </a:schemeClr>
                </a:solidFill>
              </a:rPr>
              <a:t>ACTIVITIES </a:t>
            </a:r>
            <a:r>
              <a:rPr lang="en-US" sz="2400" dirty="0" smtClean="0">
                <a:solidFill>
                  <a:schemeClr val="bg2">
                    <a:lumMod val="25000"/>
                  </a:schemeClr>
                </a:solidFill>
              </a:rPr>
              <a:t>TAB,” </a:t>
            </a:r>
            <a:r>
              <a:rPr lang="en-US" sz="2400" dirty="0">
                <a:solidFill>
                  <a:schemeClr val="bg2">
                    <a:lumMod val="25000"/>
                  </a:schemeClr>
                </a:solidFill>
              </a:rPr>
              <a:t>l</a:t>
            </a:r>
            <a:r>
              <a:rPr lang="en-US" sz="2400" dirty="0" smtClean="0">
                <a:solidFill>
                  <a:schemeClr val="bg2">
                    <a:lumMod val="25000"/>
                  </a:schemeClr>
                </a:solidFill>
              </a:rPr>
              <a:t>ocated </a:t>
            </a:r>
            <a:r>
              <a:rPr lang="en-US" sz="2400" dirty="0">
                <a:solidFill>
                  <a:schemeClr val="bg2">
                    <a:lumMod val="25000"/>
                  </a:schemeClr>
                </a:solidFill>
              </a:rPr>
              <a:t>on the left </a:t>
            </a:r>
            <a:r>
              <a:rPr lang="en-US" sz="2400" dirty="0" smtClean="0">
                <a:solidFill>
                  <a:schemeClr val="bg2">
                    <a:lumMod val="25000"/>
                  </a:schemeClr>
                </a:solidFill>
              </a:rPr>
              <a:t>side of </a:t>
            </a:r>
            <a:r>
              <a:rPr lang="en-US" sz="2400" dirty="0">
                <a:solidFill>
                  <a:schemeClr val="bg2">
                    <a:lumMod val="25000"/>
                  </a:schemeClr>
                </a:solidFill>
              </a:rPr>
              <a:t>your screen</a:t>
            </a:r>
          </a:p>
          <a:p>
            <a:pPr>
              <a:lnSpc>
                <a:spcPct val="120000"/>
              </a:lnSpc>
              <a:spcAft>
                <a:spcPts val="1800"/>
              </a:spcAft>
              <a:buClr>
                <a:schemeClr val="accent2"/>
              </a:buClr>
              <a:buSzPct val="85000"/>
              <a:buFont typeface="Wingdings" pitchFamily="2" charset="2"/>
              <a:buChar char="q"/>
            </a:pPr>
            <a:r>
              <a:rPr lang="en-US" sz="2400" dirty="0" smtClean="0">
                <a:solidFill>
                  <a:schemeClr val="bg2">
                    <a:lumMod val="25000"/>
                  </a:schemeClr>
                </a:solidFill>
              </a:rPr>
              <a:t> By default, these </a:t>
            </a:r>
            <a:r>
              <a:rPr lang="en-US" sz="2400" dirty="0">
                <a:solidFill>
                  <a:schemeClr val="bg2">
                    <a:lumMod val="25000"/>
                  </a:schemeClr>
                </a:solidFill>
              </a:rPr>
              <a:t>will be organized by course </a:t>
            </a:r>
            <a:r>
              <a:rPr lang="en-US" sz="2400" dirty="0" smtClean="0">
                <a:solidFill>
                  <a:schemeClr val="bg2">
                    <a:lumMod val="25000"/>
                  </a:schemeClr>
                </a:solidFill>
              </a:rPr>
              <a:t>name </a:t>
            </a:r>
            <a:endParaRPr lang="en-US" sz="2400" dirty="0">
              <a:solidFill>
                <a:schemeClr val="bg2">
                  <a:lumMod val="25000"/>
                </a:schemeClr>
              </a:solidFill>
            </a:endParaRPr>
          </a:p>
          <a:p>
            <a:pPr>
              <a:lnSpc>
                <a:spcPct val="120000"/>
              </a:lnSpc>
              <a:spcAft>
                <a:spcPts val="1800"/>
              </a:spcAft>
              <a:buClr>
                <a:schemeClr val="accent2"/>
              </a:buClr>
              <a:buSzPct val="85000"/>
              <a:buFont typeface="Wingdings" pitchFamily="2" charset="2"/>
              <a:buChar char="q"/>
            </a:pPr>
            <a:r>
              <a:rPr lang="en-US" sz="2400" dirty="0" smtClean="0">
                <a:solidFill>
                  <a:schemeClr val="bg2">
                    <a:lumMod val="25000"/>
                  </a:schemeClr>
                </a:solidFill>
              </a:rPr>
              <a:t> Click </a:t>
            </a:r>
            <a:r>
              <a:rPr lang="en-US" sz="2400" dirty="0">
                <a:solidFill>
                  <a:schemeClr val="bg2">
                    <a:lumMod val="25000"/>
                  </a:schemeClr>
                </a:solidFill>
              </a:rPr>
              <a:t>on the name of an activity to open it up for viewing and </a:t>
            </a:r>
            <a:r>
              <a:rPr lang="en-US" sz="2400" dirty="0" smtClean="0">
                <a:solidFill>
                  <a:schemeClr val="bg2">
                    <a:lumMod val="25000"/>
                  </a:schemeClr>
                </a:solidFill>
              </a:rPr>
              <a:t>editing. You can change the name of the activity to help keep you organized. </a:t>
            </a:r>
          </a:p>
        </p:txBody>
      </p:sp>
      <p:sp>
        <p:nvSpPr>
          <p:cNvPr id="8"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MY ACTIVITIES</a:t>
            </a:r>
          </a:p>
        </p:txBody>
      </p:sp>
      <p:sp>
        <p:nvSpPr>
          <p:cNvPr id="9" name="Rounded Rectangle 8"/>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MY ACTIVITIES: Review</a:t>
            </a: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TextBox 7"/>
          <p:cNvSpPr txBox="1"/>
          <p:nvPr/>
        </p:nvSpPr>
        <p:spPr>
          <a:xfrm>
            <a:off x="228600" y="1595021"/>
            <a:ext cx="8686800" cy="6370975"/>
          </a:xfrm>
          <a:prstGeom prst="rect">
            <a:avLst/>
          </a:prstGeom>
          <a:noFill/>
        </p:spPr>
        <p:txBody>
          <a:bodyPr wrap="square" rtlCol="0">
            <a:spAutoFit/>
          </a:bodyPr>
          <a:lstStyle/>
          <a:p>
            <a:pPr marL="514350" indent="-514350">
              <a:buFont typeface="Wingdings" pitchFamily="2" charset="2"/>
              <a:buChar char="ü"/>
            </a:pPr>
            <a:r>
              <a:rPr lang="en-US" sz="2400" b="1" dirty="0" smtClean="0">
                <a:solidFill>
                  <a:schemeClr val="bg2">
                    <a:lumMod val="25000"/>
                  </a:schemeClr>
                </a:solidFill>
              </a:rPr>
              <a:t>To edit or change your Activity (lesson plan), go to the Activities Tab on the left of the screen. </a:t>
            </a:r>
          </a:p>
          <a:p>
            <a:pPr marL="514350" indent="-514350">
              <a:buFont typeface="Wingdings" pitchFamily="2" charset="2"/>
              <a:buChar char="ü"/>
            </a:pPr>
            <a:endParaRPr lang="en-US" sz="2400" b="1" dirty="0" smtClean="0">
              <a:solidFill>
                <a:schemeClr val="bg2">
                  <a:lumMod val="25000"/>
                </a:schemeClr>
              </a:solidFill>
            </a:endParaRPr>
          </a:p>
          <a:p>
            <a:pPr marL="514350" indent="-514350"/>
            <a:endParaRPr lang="en-US" sz="2400" b="1" dirty="0" smtClean="0">
              <a:solidFill>
                <a:schemeClr val="bg2">
                  <a:lumMod val="25000"/>
                </a:schemeClr>
              </a:solidFill>
            </a:endParaRPr>
          </a:p>
          <a:p>
            <a:pPr marL="514350" indent="-514350">
              <a:buFont typeface="Wingdings" pitchFamily="2" charset="2"/>
              <a:buChar char="ü"/>
            </a:pPr>
            <a:r>
              <a:rPr lang="en-US" sz="2400" b="1" dirty="0" smtClean="0">
                <a:solidFill>
                  <a:schemeClr val="bg2">
                    <a:lumMod val="25000"/>
                  </a:schemeClr>
                </a:solidFill>
              </a:rPr>
              <a:t>To add an activity to a specific day/days in your schedule, it will be listed under the first Student Expectation listed in your curriculum and you will see it listed in the resources box labeled as (My Activity).</a:t>
            </a:r>
          </a:p>
          <a:p>
            <a:pPr marL="514350" indent="-514350">
              <a:buFont typeface="Wingdings" pitchFamily="2" charset="2"/>
              <a:buChar char="ü"/>
            </a:pPr>
            <a:endParaRPr lang="en-US" sz="2400" b="1" dirty="0" smtClean="0">
              <a:solidFill>
                <a:schemeClr val="bg2">
                  <a:lumMod val="25000"/>
                </a:schemeClr>
              </a:solidFill>
            </a:endParaRPr>
          </a:p>
          <a:p>
            <a:pPr marL="514350" indent="-514350">
              <a:buFont typeface="Wingdings" pitchFamily="2" charset="2"/>
              <a:buChar char="ü"/>
            </a:pPr>
            <a:endParaRPr lang="en-US" sz="2400" b="1" dirty="0" smtClean="0">
              <a:solidFill>
                <a:schemeClr val="bg2">
                  <a:lumMod val="25000"/>
                </a:schemeClr>
              </a:solidFill>
            </a:endParaRPr>
          </a:p>
          <a:p>
            <a:pPr marL="514350" indent="-514350">
              <a:buFont typeface="Wingdings" pitchFamily="2" charset="2"/>
              <a:buChar char="ü"/>
            </a:pPr>
            <a:r>
              <a:rPr lang="en-US" sz="2400" b="1" dirty="0" smtClean="0">
                <a:solidFill>
                  <a:schemeClr val="bg2">
                    <a:lumMod val="25000"/>
                  </a:schemeClr>
                </a:solidFill>
              </a:rPr>
              <a:t>To find you Activity more quickly and easily, double-click “Resources” into your plan/activity at the top of the list in the blue-grey box, that is where the activity will be saved. </a:t>
            </a:r>
          </a:p>
          <a:p>
            <a:pPr marL="514350" indent="-514350">
              <a:buAutoNum type="arabicPeriod"/>
            </a:pPr>
            <a:endParaRPr lang="en-US" sz="2400" b="1" dirty="0" smtClean="0">
              <a:solidFill>
                <a:schemeClr val="bg2">
                  <a:lumMod val="25000"/>
                </a:schemeClr>
              </a:solidFill>
            </a:endParaRPr>
          </a:p>
          <a:p>
            <a:pPr marL="514350" indent="-514350">
              <a:buAutoNum type="arabicPeriod"/>
            </a:pPr>
            <a:endParaRPr lang="en-US" sz="2400" b="1" dirty="0" smtClean="0">
              <a:solidFill>
                <a:schemeClr val="bg2">
                  <a:lumMod val="25000"/>
                </a:schemeClr>
              </a:solidFill>
            </a:endParaRPr>
          </a:p>
          <a:p>
            <a:pPr marL="514350" indent="-514350">
              <a:buAutoNum type="arabicPeriod"/>
            </a:pPr>
            <a:endParaRPr lang="en-US" sz="2400" b="1" dirty="0" smtClean="0">
              <a:solidFill>
                <a:schemeClr val="bg2">
                  <a:lumMod val="25000"/>
                </a:schemeClr>
              </a:solidFill>
            </a:endParaRPr>
          </a:p>
          <a:p>
            <a:endParaRPr lang="en-US" sz="2400" b="1" dirty="0" smtClean="0">
              <a:solidFill>
                <a:schemeClr val="bg2">
                  <a:lumMod val="25000"/>
                </a:schemeClr>
              </a:solidFill>
            </a:endParaRPr>
          </a:p>
        </p:txBody>
      </p:sp>
    </p:spTree>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343400" y="2133600"/>
            <a:ext cx="4572000" cy="3847207"/>
          </a:xfrm>
          <a:prstGeom prst="rect">
            <a:avLst/>
          </a:prstGeom>
        </p:spPr>
        <p:txBody>
          <a:bodyPr wrap="square">
            <a:spAutoFit/>
          </a:bodyPr>
          <a:lstStyle/>
          <a:p>
            <a:pPr>
              <a:spcAft>
                <a:spcPts val="1200"/>
              </a:spcAft>
            </a:pPr>
            <a:r>
              <a:rPr lang="en-US" sz="2800" b="1" dirty="0" smtClean="0">
                <a:solidFill>
                  <a:schemeClr val="accent2"/>
                </a:solidFill>
                <a:latin typeface="Calibri" pitchFamily="34" charset="0"/>
                <a:cs typeface="Calibri" pitchFamily="34" charset="0"/>
              </a:rPr>
              <a:t>A Team Planner allows you to collaboratively plan for learning.</a:t>
            </a:r>
          </a:p>
          <a:p>
            <a:pPr>
              <a:spcAft>
                <a:spcPts val="1200"/>
              </a:spcAft>
            </a:pPr>
            <a:endParaRPr lang="en-US" sz="2800" b="1" dirty="0" smtClean="0">
              <a:solidFill>
                <a:schemeClr val="accent2"/>
              </a:solidFill>
              <a:latin typeface="Calibri" pitchFamily="34" charset="0"/>
              <a:cs typeface="Calibri" pitchFamily="34" charset="0"/>
            </a:endParaRPr>
          </a:p>
          <a:p>
            <a:pPr>
              <a:spcAft>
                <a:spcPts val="1200"/>
              </a:spcAft>
            </a:pPr>
            <a:r>
              <a:rPr lang="en-US" sz="2800" b="1" dirty="0" smtClean="0">
                <a:solidFill>
                  <a:schemeClr val="accent2"/>
                </a:solidFill>
                <a:latin typeface="Calibri" pitchFamily="34" charset="0"/>
                <a:cs typeface="Calibri" pitchFamily="34" charset="0"/>
              </a:rPr>
              <a:t>Each team member can edit and copy lessons from the team planner to his or her own planner.</a:t>
            </a:r>
          </a:p>
        </p:txBody>
      </p:sp>
      <p:pic>
        <p:nvPicPr>
          <p:cNvPr id="56322" name="Picture 2" descr="C:\Users\ccaviness\AppData\Local\Microsoft\Windows\Temporary Internet Files\Content.IE5\XFNNGSLH\MC900440386[1].png"/>
          <p:cNvPicPr>
            <a:picLocks noChangeAspect="1" noChangeArrowheads="1"/>
          </p:cNvPicPr>
          <p:nvPr/>
        </p:nvPicPr>
        <p:blipFill>
          <a:blip r:embed="rId2" cstate="print">
            <a:lum bright="-20000"/>
          </a:blip>
          <a:srcRect/>
          <a:stretch>
            <a:fillRect/>
          </a:stretch>
        </p:blipFill>
        <p:spPr bwMode="auto">
          <a:xfrm>
            <a:off x="-152400" y="1676400"/>
            <a:ext cx="4526280" cy="4526280"/>
          </a:xfrm>
          <a:prstGeom prst="rect">
            <a:avLst/>
          </a:prstGeom>
          <a:noFill/>
        </p:spPr>
      </p:pic>
      <p:sp>
        <p:nvSpPr>
          <p:cNvPr id="6"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a:t>
            </a:r>
          </a:p>
        </p:txBody>
      </p:sp>
      <p:sp>
        <p:nvSpPr>
          <p:cNvPr id="7" name="Rounded Rectangle 6"/>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600" y="4724400"/>
            <a:ext cx="8686800" cy="1892826"/>
          </a:xfrm>
          <a:prstGeom prst="rect">
            <a:avLst/>
          </a:prstGeom>
        </p:spPr>
        <p:txBody>
          <a:bodyPr wrap="square">
            <a:spAutoFit/>
          </a:bodyPr>
          <a:lstStyle/>
          <a:p>
            <a:pPr>
              <a:spcAft>
                <a:spcPts val="1200"/>
              </a:spcAft>
            </a:pPr>
            <a:r>
              <a:rPr lang="en-US" sz="2400" b="1" dirty="0" smtClean="0">
                <a:solidFill>
                  <a:schemeClr val="accent2"/>
                </a:solidFill>
                <a:latin typeface="Calibri" pitchFamily="34" charset="0"/>
                <a:cs typeface="Calibri" pitchFamily="34" charset="0"/>
              </a:rPr>
              <a:t>Think of the Team Planner as the table you gather round when planning with your peers.</a:t>
            </a:r>
          </a:p>
          <a:p>
            <a:pPr>
              <a:spcAft>
                <a:spcPts val="1200"/>
              </a:spcAft>
            </a:pPr>
            <a:endParaRPr lang="en-US" sz="100" b="1" dirty="0" smtClean="0">
              <a:solidFill>
                <a:schemeClr val="accent2"/>
              </a:solidFill>
              <a:latin typeface="Calibri" pitchFamily="34" charset="0"/>
              <a:cs typeface="Calibri" pitchFamily="34" charset="0"/>
            </a:endParaRPr>
          </a:p>
          <a:p>
            <a:pPr>
              <a:spcAft>
                <a:spcPts val="1200"/>
              </a:spcAft>
            </a:pPr>
            <a:r>
              <a:rPr lang="en-US" sz="2400" b="1" dirty="0" smtClean="0">
                <a:solidFill>
                  <a:schemeClr val="accent2"/>
                </a:solidFill>
                <a:latin typeface="Calibri" pitchFamily="34" charset="0"/>
                <a:cs typeface="Calibri" pitchFamily="34" charset="0"/>
              </a:rPr>
              <a:t>You all leave the table and take the lesson back to your classrooms, just like you take a team plan back to your personal planners.</a:t>
            </a:r>
          </a:p>
        </p:txBody>
      </p:sp>
      <p:sp>
        <p:nvSpPr>
          <p:cNvPr id="6"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a:t>
            </a:r>
          </a:p>
        </p:txBody>
      </p:sp>
      <p:sp>
        <p:nvSpPr>
          <p:cNvPr id="7" name="Rounded Rectangle 6"/>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4098" name="Picture 2" descr="http://teacherleaders.typepad.com/.a/6a00d8341c721253ef0115705b32dc970c-pi"/>
          <p:cNvPicPr>
            <a:picLocks noChangeAspect="1" noChangeArrowheads="1"/>
          </p:cNvPicPr>
          <p:nvPr/>
        </p:nvPicPr>
        <p:blipFill>
          <a:blip r:embed="rId2" cstate="print"/>
          <a:srcRect/>
          <a:stretch>
            <a:fillRect/>
          </a:stretch>
        </p:blipFill>
        <p:spPr bwMode="auto">
          <a:xfrm>
            <a:off x="2133600" y="1676400"/>
            <a:ext cx="4133088" cy="2743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4800" y="1828800"/>
            <a:ext cx="8534400" cy="4832092"/>
          </a:xfrm>
          <a:prstGeom prst="rect">
            <a:avLst/>
          </a:prstGeom>
        </p:spPr>
        <p:txBody>
          <a:bodyPr wrap="square">
            <a:spAutoFit/>
          </a:bodyPr>
          <a:lstStyle/>
          <a:p>
            <a:pPr>
              <a:spcAft>
                <a:spcPts val="1200"/>
              </a:spcAft>
              <a:buFont typeface="Wingdings" pitchFamily="2" charset="2"/>
              <a:buChar char="q"/>
            </a:pPr>
            <a:r>
              <a:rPr lang="en-US" sz="2800" b="1" dirty="0" smtClean="0">
                <a:solidFill>
                  <a:schemeClr val="accent2"/>
                </a:solidFill>
                <a:latin typeface="Calibri" pitchFamily="34" charset="0"/>
                <a:cs typeface="Calibri" pitchFamily="34" charset="0"/>
              </a:rPr>
              <a:t> </a:t>
            </a:r>
            <a:r>
              <a:rPr lang="en-US" sz="2400" b="1" dirty="0" smtClean="0">
                <a:solidFill>
                  <a:schemeClr val="accent2"/>
                </a:solidFill>
                <a:latin typeface="Calibri" pitchFamily="34" charset="0"/>
                <a:cs typeface="Calibri" pitchFamily="34" charset="0"/>
              </a:rPr>
              <a:t>Teams can be created by any teacher and only one member needs to create the team planner.</a:t>
            </a:r>
            <a:endParaRPr lang="en-US" sz="1050" b="1" dirty="0" smtClean="0">
              <a:solidFill>
                <a:schemeClr val="accent2"/>
              </a:solidFill>
              <a:latin typeface="Calibri" pitchFamily="34" charset="0"/>
              <a:cs typeface="Calibri" pitchFamily="34" charset="0"/>
            </a:endParaRPr>
          </a:p>
          <a:p>
            <a:pPr lvl="1">
              <a:spcAft>
                <a:spcPts val="1200"/>
              </a:spcAft>
              <a:buFont typeface="Wingdings" pitchFamily="2" charset="2"/>
              <a:buChar char="ü"/>
            </a:pPr>
            <a:r>
              <a:rPr lang="en-US" sz="2400" b="1" dirty="0" smtClean="0">
                <a:solidFill>
                  <a:schemeClr val="bg1"/>
                </a:solidFill>
                <a:latin typeface="Calibri" pitchFamily="34" charset="0"/>
                <a:cs typeface="Calibri" pitchFamily="34" charset="0"/>
              </a:rPr>
              <a:t> </a:t>
            </a:r>
            <a:r>
              <a:rPr lang="en-US" sz="2400" dirty="0" smtClean="0">
                <a:solidFill>
                  <a:schemeClr val="bg1"/>
                </a:solidFill>
                <a:latin typeface="Calibri" pitchFamily="34" charset="0"/>
                <a:cs typeface="Calibri" pitchFamily="34" charset="0"/>
              </a:rPr>
              <a:t>Teams are collaborative and there is no "Team Leader." </a:t>
            </a:r>
            <a:endParaRPr lang="en-US" sz="1050" dirty="0" smtClean="0">
              <a:solidFill>
                <a:schemeClr val="bg1"/>
              </a:solidFill>
              <a:latin typeface="Calibri" pitchFamily="34" charset="0"/>
              <a:cs typeface="Calibri" pitchFamily="34" charset="0"/>
            </a:endParaRPr>
          </a:p>
          <a:p>
            <a:pPr lvl="1">
              <a:spcAft>
                <a:spcPts val="1200"/>
              </a:spcAft>
              <a:buFont typeface="Wingdings" pitchFamily="2" charset="2"/>
              <a:buChar char="ü"/>
            </a:pPr>
            <a:r>
              <a:rPr lang="en-US" sz="2400" dirty="0" smtClean="0">
                <a:solidFill>
                  <a:schemeClr val="bg1"/>
                </a:solidFill>
                <a:latin typeface="Calibri" pitchFamily="34" charset="0"/>
                <a:cs typeface="Calibri" pitchFamily="34" charset="0"/>
              </a:rPr>
              <a:t>Team members can be added and removed by any member of the team.</a:t>
            </a:r>
          </a:p>
          <a:p>
            <a:pPr lvl="1">
              <a:spcAft>
                <a:spcPts val="1200"/>
              </a:spcAft>
              <a:buFont typeface="Wingdings" pitchFamily="2" charset="2"/>
              <a:buChar char="ü"/>
            </a:pPr>
            <a:r>
              <a:rPr lang="en-US" sz="2400" dirty="0" smtClean="0">
                <a:solidFill>
                  <a:schemeClr val="bg1"/>
                </a:solidFill>
                <a:latin typeface="Calibri" pitchFamily="34" charset="0"/>
                <a:cs typeface="Calibri" pitchFamily="34" charset="0"/>
              </a:rPr>
              <a:t>Team Planner Lessons can be copied or edited to individual planners each day/week.</a:t>
            </a:r>
          </a:p>
          <a:p>
            <a:pPr lvl="1">
              <a:spcAft>
                <a:spcPts val="1200"/>
              </a:spcAft>
              <a:buFont typeface="Wingdings" pitchFamily="2" charset="2"/>
              <a:buChar char="ü"/>
            </a:pPr>
            <a:r>
              <a:rPr lang="en-US" sz="2400" dirty="0" smtClean="0">
                <a:solidFill>
                  <a:schemeClr val="bg1"/>
                </a:solidFill>
                <a:latin typeface="Calibri" pitchFamily="34" charset="0"/>
                <a:cs typeface="Calibri" pitchFamily="34" charset="0"/>
              </a:rPr>
              <a:t>Principals can view all team information and content from their computers. </a:t>
            </a:r>
            <a:r>
              <a:rPr lang="en-US" sz="2400" dirty="0" smtClean="0">
                <a:solidFill>
                  <a:schemeClr val="bg1"/>
                </a:solidFill>
                <a:latin typeface="Calibri" pitchFamily="34" charset="0"/>
                <a:cs typeface="Calibri" pitchFamily="34" charset="0"/>
              </a:rPr>
              <a:t>However, from </a:t>
            </a:r>
            <a:r>
              <a:rPr lang="en-US" sz="2400" dirty="0" smtClean="0">
                <a:solidFill>
                  <a:schemeClr val="bg1"/>
                </a:solidFill>
                <a:latin typeface="Calibri" pitchFamily="34" charset="0"/>
                <a:cs typeface="Calibri" pitchFamily="34" charset="0"/>
              </a:rPr>
              <a:t>the PDAS </a:t>
            </a:r>
            <a:r>
              <a:rPr lang="en-US" sz="2400" dirty="0" smtClean="0">
                <a:solidFill>
                  <a:schemeClr val="bg1"/>
                </a:solidFill>
                <a:latin typeface="Calibri" pitchFamily="34" charset="0"/>
                <a:cs typeface="Calibri" pitchFamily="34" charset="0"/>
              </a:rPr>
              <a:t>app they </a:t>
            </a:r>
            <a:r>
              <a:rPr lang="en-US" sz="2400" dirty="0" smtClean="0">
                <a:solidFill>
                  <a:schemeClr val="bg1"/>
                </a:solidFill>
                <a:latin typeface="Calibri" pitchFamily="34" charset="0"/>
                <a:cs typeface="Calibri" pitchFamily="34" charset="0"/>
              </a:rPr>
              <a:t>can only see your personal plans</a:t>
            </a:r>
            <a:r>
              <a:rPr lang="en-US" sz="2400" dirty="0" smtClean="0">
                <a:solidFill>
                  <a:schemeClr val="bg1"/>
                </a:solidFill>
                <a:latin typeface="Calibri" pitchFamily="34" charset="0"/>
                <a:cs typeface="Calibri" pitchFamily="34" charset="0"/>
              </a:rPr>
              <a:t>. Therefore, be sure to save any team lessons to your personal planner! </a:t>
            </a:r>
            <a:endParaRPr lang="en-US" sz="2400" dirty="0" smtClean="0">
              <a:solidFill>
                <a:schemeClr val="bg1"/>
              </a:solidFill>
              <a:latin typeface="Calibri" pitchFamily="34" charset="0"/>
              <a:cs typeface="Calibri" pitchFamily="34" charset="0"/>
            </a:endParaRPr>
          </a:p>
        </p:txBody>
      </p:sp>
      <p:sp>
        <p:nvSpPr>
          <p:cNvPr id="7"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a:t>
            </a:r>
          </a:p>
        </p:txBody>
      </p:sp>
      <p:sp>
        <p:nvSpPr>
          <p:cNvPr id="8" name="Rounded Rectangle 7"/>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team1.PNG"/>
          <p:cNvPicPr>
            <a:picLocks noChangeAspect="1"/>
          </p:cNvPicPr>
          <p:nvPr/>
        </p:nvPicPr>
        <p:blipFill>
          <a:blip r:embed="rId2" cstate="print"/>
          <a:srcRect r="22260" b="5263"/>
          <a:stretch>
            <a:fillRect/>
          </a:stretch>
        </p:blipFill>
        <p:spPr>
          <a:xfrm>
            <a:off x="228600" y="1600200"/>
            <a:ext cx="3111501" cy="1600200"/>
          </a:xfrm>
          <a:prstGeom prst="rect">
            <a:avLst/>
          </a:prstGeom>
        </p:spPr>
      </p:pic>
      <p:pic>
        <p:nvPicPr>
          <p:cNvPr id="16" name="Picture 15" descr="team3.PNG"/>
          <p:cNvPicPr>
            <a:picLocks noChangeAspect="1"/>
          </p:cNvPicPr>
          <p:nvPr/>
        </p:nvPicPr>
        <p:blipFill>
          <a:blip r:embed="rId3" cstate="print"/>
          <a:stretch>
            <a:fillRect/>
          </a:stretch>
        </p:blipFill>
        <p:spPr>
          <a:xfrm>
            <a:off x="228600" y="3505200"/>
            <a:ext cx="4324138" cy="2057400"/>
          </a:xfrm>
          <a:prstGeom prst="rect">
            <a:avLst/>
          </a:prstGeom>
        </p:spPr>
      </p:pic>
      <p:sp>
        <p:nvSpPr>
          <p:cNvPr id="18" name="Rectangle 17"/>
          <p:cNvSpPr/>
          <p:nvPr/>
        </p:nvSpPr>
        <p:spPr>
          <a:xfrm>
            <a:off x="4800600" y="1752600"/>
            <a:ext cx="4114800" cy="3847207"/>
          </a:xfrm>
          <a:prstGeom prst="rect">
            <a:avLst/>
          </a:prstGeom>
        </p:spPr>
        <p:txBody>
          <a:bodyPr wrap="square">
            <a:spAutoFit/>
          </a:bodyPr>
          <a:lstStyle/>
          <a:p>
            <a:pPr>
              <a:spcAft>
                <a:spcPts val="1200"/>
              </a:spcAft>
              <a:buFont typeface="Wingdings" pitchFamily="2" charset="2"/>
              <a:buChar char="ü"/>
            </a:pPr>
            <a:r>
              <a:rPr lang="en-US" sz="2400" dirty="0" smtClean="0">
                <a:solidFill>
                  <a:schemeClr val="bg1"/>
                </a:solidFill>
                <a:latin typeface="Calibri" pitchFamily="34" charset="0"/>
                <a:cs typeface="Calibri" pitchFamily="34" charset="0"/>
              </a:rPr>
              <a:t> </a:t>
            </a:r>
            <a:r>
              <a:rPr lang="en-US" sz="2800" dirty="0" smtClean="0">
                <a:solidFill>
                  <a:schemeClr val="bg1"/>
                </a:solidFill>
                <a:latin typeface="Calibri" pitchFamily="34" charset="0"/>
                <a:cs typeface="Calibri" pitchFamily="34" charset="0"/>
              </a:rPr>
              <a:t>Click “Create a New Team” at the bottom left of your screen</a:t>
            </a:r>
          </a:p>
          <a:p>
            <a:pPr>
              <a:spcAft>
                <a:spcPts val="1200"/>
              </a:spcAft>
              <a:buFont typeface="Wingdings" pitchFamily="2" charset="2"/>
              <a:buChar char="ü"/>
            </a:pPr>
            <a:r>
              <a:rPr lang="en-US" sz="2800" dirty="0" smtClean="0">
                <a:solidFill>
                  <a:schemeClr val="bg1"/>
                </a:solidFill>
                <a:latin typeface="Calibri" pitchFamily="34" charset="0"/>
                <a:cs typeface="Calibri" pitchFamily="34" charset="0"/>
              </a:rPr>
              <a:t>Give the Team a detailed and distinctive name.</a:t>
            </a:r>
          </a:p>
          <a:p>
            <a:pPr>
              <a:spcAft>
                <a:spcPts val="1200"/>
              </a:spcAft>
              <a:buFont typeface="Wingdings" pitchFamily="2" charset="2"/>
              <a:buChar char="ü"/>
            </a:pPr>
            <a:r>
              <a:rPr lang="en-US" sz="2800" dirty="0" smtClean="0">
                <a:solidFill>
                  <a:schemeClr val="bg1"/>
                </a:solidFill>
                <a:latin typeface="Calibri" pitchFamily="34" charset="0"/>
                <a:cs typeface="Calibri" pitchFamily="34" charset="0"/>
              </a:rPr>
              <a:t> Your principal will see your Team Planner listed by the name written here.</a:t>
            </a:r>
          </a:p>
        </p:txBody>
      </p:sp>
      <p:sp>
        <p:nvSpPr>
          <p:cNvPr id="10"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a:t>
            </a:r>
          </a:p>
        </p:txBody>
      </p:sp>
      <p:sp>
        <p:nvSpPr>
          <p:cNvPr id="11" name="Rounded Rectangle 10"/>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team4.PNG"/>
          <p:cNvPicPr>
            <a:picLocks noChangeAspect="1"/>
          </p:cNvPicPr>
          <p:nvPr/>
        </p:nvPicPr>
        <p:blipFill>
          <a:blip r:embed="rId2" cstate="print"/>
          <a:stretch>
            <a:fillRect/>
          </a:stretch>
        </p:blipFill>
        <p:spPr>
          <a:xfrm>
            <a:off x="838200" y="1600200"/>
            <a:ext cx="7772400" cy="4950279"/>
          </a:xfrm>
          <a:prstGeom prst="rect">
            <a:avLst/>
          </a:prstGeom>
        </p:spPr>
      </p:pic>
      <p:sp>
        <p:nvSpPr>
          <p:cNvPr id="5" name="Rectangle 4"/>
          <p:cNvSpPr/>
          <p:nvPr/>
        </p:nvSpPr>
        <p:spPr>
          <a:xfrm>
            <a:off x="990600" y="3733800"/>
            <a:ext cx="5562600" cy="2400657"/>
          </a:xfrm>
          <a:prstGeom prst="rect">
            <a:avLst/>
          </a:prstGeom>
        </p:spPr>
        <p:txBody>
          <a:bodyPr wrap="square">
            <a:spAutoFit/>
          </a:bodyPr>
          <a:lstStyle/>
          <a:p>
            <a:pPr>
              <a:spcAft>
                <a:spcPts val="1800"/>
              </a:spcAft>
              <a:buFont typeface="Wingdings" pitchFamily="2" charset="2"/>
              <a:buChar char="q"/>
            </a:pPr>
            <a:r>
              <a:rPr lang="en-US" sz="2400" b="1" dirty="0" smtClean="0">
                <a:solidFill>
                  <a:schemeClr val="accent2"/>
                </a:solidFill>
                <a:latin typeface="Calibri" pitchFamily="34" charset="0"/>
                <a:cs typeface="Calibri" pitchFamily="34" charset="0"/>
              </a:rPr>
              <a:t> Click “Add a Member”</a:t>
            </a:r>
          </a:p>
          <a:p>
            <a:pPr marL="346075" indent="-346075">
              <a:spcAft>
                <a:spcPts val="1800"/>
              </a:spcAft>
              <a:buFont typeface="Wingdings" pitchFamily="2" charset="2"/>
              <a:buChar char="q"/>
            </a:pPr>
            <a:r>
              <a:rPr lang="en-US" sz="2400" b="1" dirty="0" smtClean="0">
                <a:solidFill>
                  <a:schemeClr val="accent2"/>
                </a:solidFill>
                <a:latin typeface="Calibri" pitchFamily="34" charset="0"/>
                <a:cs typeface="Calibri" pitchFamily="34" charset="0"/>
              </a:rPr>
              <a:t>Search by last name </a:t>
            </a:r>
            <a:r>
              <a:rPr lang="en-US" sz="2400" b="1" dirty="0" smtClean="0">
                <a:solidFill>
                  <a:schemeClr val="accent2"/>
                </a:solidFill>
                <a:latin typeface="Calibri" pitchFamily="34" charset="0"/>
                <a:cs typeface="Calibri" pitchFamily="34" charset="0"/>
              </a:rPr>
              <a:t>only, not                   by  e-mail address</a:t>
            </a:r>
            <a:endParaRPr lang="en-US" sz="2400" b="1" dirty="0" smtClean="0">
              <a:solidFill>
                <a:schemeClr val="accent2"/>
              </a:solidFill>
              <a:latin typeface="Calibri" pitchFamily="34" charset="0"/>
              <a:cs typeface="Calibri" pitchFamily="34" charset="0"/>
            </a:endParaRPr>
          </a:p>
          <a:p>
            <a:pPr>
              <a:spcAft>
                <a:spcPts val="1800"/>
              </a:spcAft>
              <a:buFont typeface="Wingdings" pitchFamily="2" charset="2"/>
              <a:buChar char="q"/>
            </a:pPr>
            <a:r>
              <a:rPr lang="en-US" sz="2400" b="1" dirty="0" smtClean="0">
                <a:solidFill>
                  <a:schemeClr val="accent2"/>
                </a:solidFill>
                <a:latin typeface="Calibri" pitchFamily="34" charset="0"/>
                <a:cs typeface="Calibri" pitchFamily="34" charset="0"/>
              </a:rPr>
              <a:t> Once all team members have been added, click Next</a:t>
            </a:r>
          </a:p>
        </p:txBody>
      </p:sp>
      <p:sp>
        <p:nvSpPr>
          <p:cNvPr id="6"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a:t>
            </a:r>
          </a:p>
        </p:txBody>
      </p:sp>
      <p:sp>
        <p:nvSpPr>
          <p:cNvPr id="7" name="Rounded Rectangle 6"/>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team5.PNG"/>
          <p:cNvPicPr>
            <a:picLocks noChangeAspect="1"/>
          </p:cNvPicPr>
          <p:nvPr/>
        </p:nvPicPr>
        <p:blipFill>
          <a:blip r:embed="rId2" cstate="print"/>
          <a:stretch>
            <a:fillRect/>
          </a:stretch>
        </p:blipFill>
        <p:spPr>
          <a:xfrm>
            <a:off x="762000" y="1676400"/>
            <a:ext cx="7772400" cy="4956478"/>
          </a:xfrm>
          <a:prstGeom prst="rect">
            <a:avLst/>
          </a:prstGeom>
        </p:spPr>
      </p:pic>
      <p:sp>
        <p:nvSpPr>
          <p:cNvPr id="5" name="Rectangle 4"/>
          <p:cNvSpPr/>
          <p:nvPr/>
        </p:nvSpPr>
        <p:spPr>
          <a:xfrm>
            <a:off x="914400" y="3200400"/>
            <a:ext cx="5486400" cy="3508653"/>
          </a:xfrm>
          <a:prstGeom prst="rect">
            <a:avLst/>
          </a:prstGeom>
        </p:spPr>
        <p:txBody>
          <a:bodyPr wrap="square">
            <a:spAutoFit/>
          </a:bodyPr>
          <a:lstStyle/>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Add the courses for which you will be planning within this team.</a:t>
            </a:r>
          </a:p>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You will add these courses the same way you did when you set up your own schedule.</a:t>
            </a:r>
          </a:p>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You cannot rename courses in a team planner.</a:t>
            </a:r>
          </a:p>
          <a:p>
            <a:pPr>
              <a:spcAft>
                <a:spcPts val="1200"/>
              </a:spcAft>
              <a:buFont typeface="Arial" pitchFamily="34" charset="0"/>
              <a:buChar char="•"/>
            </a:pPr>
            <a:endParaRPr lang="en-US" sz="2400" b="1" dirty="0" smtClean="0">
              <a:solidFill>
                <a:srgbClr val="FF3300"/>
              </a:solidFill>
              <a:latin typeface="Calibri" pitchFamily="34" charset="0"/>
              <a:cs typeface="Calibri" pitchFamily="34" charset="0"/>
            </a:endParaRPr>
          </a:p>
        </p:txBody>
      </p:sp>
      <p:sp>
        <p:nvSpPr>
          <p:cNvPr id="7"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a:t>
            </a:r>
          </a:p>
        </p:txBody>
      </p:sp>
      <p:sp>
        <p:nvSpPr>
          <p:cNvPr id="8" name="Rounded Rectangle 7"/>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0" y="1676400"/>
            <a:ext cx="8763000" cy="3831818"/>
          </a:xfrm>
          <a:prstGeom prst="rect">
            <a:avLst/>
          </a:prstGeom>
        </p:spPr>
        <p:txBody>
          <a:bodyPr wrap="square">
            <a:spAutoFit/>
          </a:bodyPr>
          <a:lstStyle/>
          <a:p>
            <a:pPr>
              <a:spcAft>
                <a:spcPts val="1800"/>
              </a:spcAft>
              <a:buFont typeface="Wingdings" pitchFamily="2" charset="2"/>
              <a:buChar char="q"/>
            </a:pPr>
            <a:r>
              <a:rPr lang="en-US" sz="2400" dirty="0" smtClean="0">
                <a:solidFill>
                  <a:schemeClr val="bg1"/>
                </a:solidFill>
                <a:latin typeface="Calibri" pitchFamily="34" charset="0"/>
                <a:cs typeface="Calibri" pitchFamily="34" charset="0"/>
              </a:rPr>
              <a:t> Once you have added and organized all of the courses, click Next</a:t>
            </a:r>
          </a:p>
          <a:p>
            <a:pPr>
              <a:spcAft>
                <a:spcPts val="1800"/>
              </a:spcAft>
              <a:buFont typeface="Wingdings" pitchFamily="2" charset="2"/>
              <a:buChar char="q"/>
            </a:pPr>
            <a:r>
              <a:rPr lang="en-US" sz="2400" dirty="0" smtClean="0">
                <a:solidFill>
                  <a:schemeClr val="bg1"/>
                </a:solidFill>
                <a:latin typeface="Calibri" pitchFamily="34" charset="0"/>
                <a:cs typeface="Calibri" pitchFamily="34" charset="0"/>
              </a:rPr>
              <a:t> You are now ready to plan in a team</a:t>
            </a:r>
          </a:p>
          <a:p>
            <a:pPr>
              <a:spcAft>
                <a:spcPts val="1800"/>
              </a:spcAft>
            </a:pPr>
            <a:endParaRPr lang="en-US" sz="2400" dirty="0" smtClean="0">
              <a:solidFill>
                <a:schemeClr val="bg1"/>
              </a:solidFill>
              <a:latin typeface="Calibri" pitchFamily="34" charset="0"/>
              <a:cs typeface="Calibri" pitchFamily="34" charset="0"/>
            </a:endParaRPr>
          </a:p>
          <a:p>
            <a:pPr>
              <a:spcAft>
                <a:spcPts val="1800"/>
              </a:spcAft>
              <a:buFont typeface="Wingdings" pitchFamily="2" charset="2"/>
              <a:buChar char="q"/>
            </a:pPr>
            <a:r>
              <a:rPr lang="en-US" sz="2400" dirty="0" smtClean="0">
                <a:solidFill>
                  <a:schemeClr val="bg1"/>
                </a:solidFill>
                <a:latin typeface="Calibri" pitchFamily="34" charset="0"/>
                <a:cs typeface="Calibri" pitchFamily="34" charset="0"/>
              </a:rPr>
              <a:t> Click “Return to My Planner”</a:t>
            </a:r>
          </a:p>
          <a:p>
            <a:pPr>
              <a:spcAft>
                <a:spcPts val="1800"/>
              </a:spcAft>
            </a:pPr>
            <a:endParaRPr lang="en-US" sz="2400" dirty="0" smtClean="0">
              <a:solidFill>
                <a:schemeClr val="bg1"/>
              </a:solidFill>
              <a:latin typeface="Calibri" pitchFamily="34" charset="0"/>
              <a:cs typeface="Calibri" pitchFamily="34" charset="0"/>
            </a:endParaRPr>
          </a:p>
          <a:p>
            <a:pPr>
              <a:spcAft>
                <a:spcPts val="1800"/>
              </a:spcAft>
              <a:buFont typeface="Wingdings" pitchFamily="2" charset="2"/>
              <a:buChar char="q"/>
            </a:pPr>
            <a:r>
              <a:rPr lang="en-US" sz="2400" dirty="0" smtClean="0">
                <a:solidFill>
                  <a:schemeClr val="bg1"/>
                </a:solidFill>
                <a:latin typeface="Calibri" pitchFamily="34" charset="0"/>
                <a:cs typeface="Calibri" pitchFamily="34" charset="0"/>
              </a:rPr>
              <a:t>You will now see your Team Planner listed on the left side of your screen</a:t>
            </a:r>
          </a:p>
        </p:txBody>
      </p:sp>
      <p:pic>
        <p:nvPicPr>
          <p:cNvPr id="6" name="Picture 5" descr="team6.PNG"/>
          <p:cNvPicPr>
            <a:picLocks noChangeAspect="1"/>
          </p:cNvPicPr>
          <p:nvPr/>
        </p:nvPicPr>
        <p:blipFill>
          <a:blip r:embed="rId2" cstate="print"/>
          <a:stretch>
            <a:fillRect/>
          </a:stretch>
        </p:blipFill>
        <p:spPr>
          <a:xfrm>
            <a:off x="5486400" y="2133600"/>
            <a:ext cx="3124199" cy="1172646"/>
          </a:xfrm>
          <a:prstGeom prst="rect">
            <a:avLst/>
          </a:prstGeom>
        </p:spPr>
      </p:pic>
      <p:pic>
        <p:nvPicPr>
          <p:cNvPr id="7" name="Picture 6" descr="team7.PNG"/>
          <p:cNvPicPr>
            <a:picLocks noChangeAspect="1"/>
          </p:cNvPicPr>
          <p:nvPr/>
        </p:nvPicPr>
        <p:blipFill>
          <a:blip r:embed="rId3" cstate="print"/>
          <a:stretch>
            <a:fillRect/>
          </a:stretch>
        </p:blipFill>
        <p:spPr>
          <a:xfrm>
            <a:off x="4419600" y="3581400"/>
            <a:ext cx="2942058" cy="622034"/>
          </a:xfrm>
          <a:prstGeom prst="rect">
            <a:avLst/>
          </a:prstGeom>
        </p:spPr>
      </p:pic>
      <p:sp>
        <p:nvSpPr>
          <p:cNvPr id="8"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a:t>
            </a:r>
          </a:p>
        </p:txBody>
      </p:sp>
      <p:sp>
        <p:nvSpPr>
          <p:cNvPr id="9" name="Rounded Rectangle 8"/>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1" name="Picture 10" descr="team0.PNG"/>
          <p:cNvPicPr>
            <a:picLocks noChangeAspect="1"/>
          </p:cNvPicPr>
          <p:nvPr/>
        </p:nvPicPr>
        <p:blipFill>
          <a:blip r:embed="rId4" cstate="print"/>
          <a:srcRect t="67547"/>
          <a:stretch>
            <a:fillRect/>
          </a:stretch>
        </p:blipFill>
        <p:spPr>
          <a:xfrm>
            <a:off x="1676400" y="5181600"/>
            <a:ext cx="2971800" cy="1382345"/>
          </a:xfrm>
          <a:prstGeom prst="rect">
            <a:avLst/>
          </a:prstGeom>
        </p:spPr>
      </p:pic>
    </p:spTree>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600" y="1600200"/>
            <a:ext cx="8763000" cy="2616101"/>
          </a:xfrm>
          <a:prstGeom prst="rect">
            <a:avLst/>
          </a:prstGeom>
        </p:spPr>
        <p:txBody>
          <a:bodyPr wrap="square">
            <a:spAutoFit/>
          </a:bodyPr>
          <a:lstStyle/>
          <a:p>
            <a:pPr>
              <a:spcAft>
                <a:spcPts val="1200"/>
              </a:spcAft>
            </a:pPr>
            <a:r>
              <a:rPr lang="en-US" sz="2800" b="1" u="sng" dirty="0" smtClean="0">
                <a:solidFill>
                  <a:schemeClr val="accent2"/>
                </a:solidFill>
                <a:latin typeface="Calibri" pitchFamily="34" charset="0"/>
                <a:cs typeface="Calibri" pitchFamily="34" charset="0"/>
              </a:rPr>
              <a:t>You can also use the COPY tool in your Team Planner! </a:t>
            </a:r>
            <a:endParaRPr lang="en-US" sz="2400" b="1" dirty="0" smtClean="0">
              <a:solidFill>
                <a:schemeClr val="accent2"/>
              </a:solidFill>
              <a:latin typeface="Calibri" pitchFamily="34" charset="0"/>
              <a:cs typeface="Calibri" pitchFamily="34" charset="0"/>
            </a:endParaRPr>
          </a:p>
          <a:p>
            <a:pPr marL="457200">
              <a:spcAft>
                <a:spcPts val="1200"/>
              </a:spcAft>
              <a:buFont typeface="Wingdings" pitchFamily="2" charset="2"/>
              <a:buChar char="q"/>
              <a:tabLst>
                <a:tab pos="60325" algn="l"/>
              </a:tabLst>
            </a:pPr>
            <a:r>
              <a:rPr lang="en-US" sz="2400" b="1" dirty="0" smtClean="0">
                <a:solidFill>
                  <a:schemeClr val="accent2"/>
                </a:solidFill>
                <a:latin typeface="Calibri" pitchFamily="34" charset="0"/>
                <a:cs typeface="Calibri" pitchFamily="34" charset="0"/>
              </a:rPr>
              <a:t> Use the calendar icon to View Week’s Plans. </a:t>
            </a:r>
          </a:p>
          <a:p>
            <a:pPr marL="914400" lvl="1">
              <a:spcAft>
                <a:spcPts val="1200"/>
              </a:spcAft>
              <a:buFont typeface="Wingdings" pitchFamily="2" charset="2"/>
              <a:buChar char="ü"/>
              <a:tabLst>
                <a:tab pos="60325" algn="l"/>
              </a:tabLst>
            </a:pPr>
            <a:r>
              <a:rPr lang="en-US" sz="2400" b="1" dirty="0" smtClean="0">
                <a:solidFill>
                  <a:schemeClr val="accent2"/>
                </a:solidFill>
                <a:latin typeface="Calibri" pitchFamily="34" charset="0"/>
                <a:cs typeface="Calibri" pitchFamily="34" charset="0"/>
              </a:rPr>
              <a:t>Choose the Copy Wizard and copy to my planner</a:t>
            </a:r>
          </a:p>
          <a:p>
            <a:pPr marL="914400" lvl="1">
              <a:spcAft>
                <a:spcPts val="1200"/>
              </a:spcAft>
              <a:buFont typeface="Wingdings" pitchFamily="2" charset="2"/>
              <a:buChar char="ü"/>
              <a:tabLst>
                <a:tab pos="60325" algn="l"/>
              </a:tabLst>
            </a:pPr>
            <a:r>
              <a:rPr lang="en-US" sz="2400" b="1" dirty="0" smtClean="0">
                <a:solidFill>
                  <a:schemeClr val="accent2"/>
                </a:solidFill>
                <a:latin typeface="Calibri" pitchFamily="34" charset="0"/>
                <a:cs typeface="Calibri" pitchFamily="34" charset="0"/>
              </a:rPr>
              <a:t>Select copy a day or a whole week at a time</a:t>
            </a:r>
          </a:p>
          <a:p>
            <a:pPr>
              <a:spcAft>
                <a:spcPts val="1200"/>
              </a:spcAft>
              <a:buFont typeface="Arial" pitchFamily="34" charset="0"/>
              <a:buChar char="•"/>
            </a:pPr>
            <a:endParaRPr lang="en-US" sz="2400" b="1" dirty="0" smtClean="0">
              <a:solidFill>
                <a:srgbClr val="FF3300"/>
              </a:solidFill>
              <a:latin typeface="Calibri" pitchFamily="34" charset="0"/>
              <a:cs typeface="Calibri" pitchFamily="34" charset="0"/>
            </a:endParaRPr>
          </a:p>
        </p:txBody>
      </p:sp>
      <p:sp>
        <p:nvSpPr>
          <p:cNvPr id="8"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a:t>
            </a:r>
          </a:p>
        </p:txBody>
      </p:sp>
      <p:sp>
        <p:nvSpPr>
          <p:cNvPr id="9" name="Rounded Rectangle 8"/>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1" name="Picture 10" descr="team9.PNG"/>
          <p:cNvPicPr>
            <a:picLocks noChangeAspect="1"/>
          </p:cNvPicPr>
          <p:nvPr/>
        </p:nvPicPr>
        <p:blipFill>
          <a:blip r:embed="rId2" cstate="print"/>
          <a:stretch>
            <a:fillRect/>
          </a:stretch>
        </p:blipFill>
        <p:spPr>
          <a:xfrm>
            <a:off x="4038600" y="4343400"/>
            <a:ext cx="4182533" cy="1447800"/>
          </a:xfrm>
          <a:prstGeom prst="rect">
            <a:avLst/>
          </a:prstGeom>
        </p:spPr>
      </p:pic>
      <p:pic>
        <p:nvPicPr>
          <p:cNvPr id="76802" name="Picture 2"/>
          <p:cNvPicPr>
            <a:picLocks noChangeAspect="1" noChangeArrowheads="1"/>
          </p:cNvPicPr>
          <p:nvPr/>
        </p:nvPicPr>
        <p:blipFill>
          <a:blip r:embed="rId3" cstate="print"/>
          <a:srcRect/>
          <a:stretch>
            <a:fillRect/>
          </a:stretch>
        </p:blipFill>
        <p:spPr bwMode="auto">
          <a:xfrm>
            <a:off x="609600" y="3962400"/>
            <a:ext cx="2895600" cy="2282035"/>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solidFill>
                  <a:srgbClr val="0070C0"/>
                </a:solidFill>
              </a:rPr>
              <a:t>EDUPHORIA </a:t>
            </a:r>
            <a:br>
              <a:rPr lang="en-US" dirty="0" smtClean="0">
                <a:solidFill>
                  <a:srgbClr val="0070C0"/>
                </a:solidFill>
              </a:rPr>
            </a:br>
            <a:r>
              <a:rPr lang="en-US" dirty="0" smtClean="0">
                <a:solidFill>
                  <a:srgbClr val="EB8735"/>
                </a:solidFill>
              </a:rPr>
              <a:t>Forethought Refresher</a:t>
            </a:r>
            <a:endParaRPr lang="en-US" dirty="0">
              <a:solidFill>
                <a:srgbClr val="EB8735"/>
              </a:solidFill>
            </a:endParaRPr>
          </a:p>
        </p:txBody>
      </p:sp>
      <p:sp>
        <p:nvSpPr>
          <p:cNvPr id="3" name="Content Placeholder 2"/>
          <p:cNvSpPr>
            <a:spLocks noGrp="1"/>
          </p:cNvSpPr>
          <p:nvPr>
            <p:ph sz="quarter" idx="1"/>
          </p:nvPr>
        </p:nvSpPr>
        <p:spPr>
          <a:xfrm>
            <a:off x="0" y="1600200"/>
            <a:ext cx="8766048" cy="5257800"/>
          </a:xfrm>
        </p:spPr>
        <p:txBody>
          <a:bodyPr>
            <a:normAutofit fontScale="77500" lnSpcReduction="20000"/>
          </a:bodyPr>
          <a:lstStyle/>
          <a:p>
            <a:pPr lvl="1">
              <a:lnSpc>
                <a:spcPct val="120000"/>
              </a:lnSpc>
              <a:buFont typeface="Wingdings" pitchFamily="2" charset="2"/>
              <a:buChar char="q"/>
            </a:pPr>
            <a:r>
              <a:rPr lang="en-US" sz="3200" dirty="0" smtClean="0">
                <a:solidFill>
                  <a:schemeClr val="bg2">
                    <a:lumMod val="25000"/>
                  </a:schemeClr>
                </a:solidFill>
              </a:rPr>
              <a:t>Edit Schedule</a:t>
            </a:r>
          </a:p>
          <a:p>
            <a:pPr lvl="1">
              <a:lnSpc>
                <a:spcPct val="120000"/>
              </a:lnSpc>
              <a:buFont typeface="Wingdings" pitchFamily="2" charset="2"/>
              <a:buChar char="q"/>
            </a:pPr>
            <a:r>
              <a:rPr lang="en-US" sz="3200" dirty="0" smtClean="0">
                <a:solidFill>
                  <a:schemeClr val="bg2">
                    <a:lumMod val="25000"/>
                  </a:schemeClr>
                </a:solidFill>
              </a:rPr>
              <a:t>Stamping</a:t>
            </a:r>
          </a:p>
          <a:p>
            <a:pPr lvl="1">
              <a:lnSpc>
                <a:spcPct val="120000"/>
              </a:lnSpc>
              <a:buFont typeface="Wingdings" pitchFamily="2" charset="2"/>
              <a:buChar char="q"/>
            </a:pPr>
            <a:r>
              <a:rPr lang="en-US" sz="3200" dirty="0" smtClean="0">
                <a:solidFill>
                  <a:schemeClr val="bg2">
                    <a:lumMod val="25000"/>
                  </a:schemeClr>
                </a:solidFill>
              </a:rPr>
              <a:t>Schedule Menu</a:t>
            </a:r>
          </a:p>
          <a:p>
            <a:pPr lvl="1">
              <a:lnSpc>
                <a:spcPct val="120000"/>
              </a:lnSpc>
              <a:buFont typeface="Wingdings" pitchFamily="2" charset="2"/>
              <a:buChar char="q"/>
            </a:pPr>
            <a:r>
              <a:rPr lang="en-US" sz="3200" dirty="0" smtClean="0">
                <a:solidFill>
                  <a:schemeClr val="bg2">
                    <a:lumMod val="25000"/>
                  </a:schemeClr>
                </a:solidFill>
              </a:rPr>
              <a:t>Copying Tips and Tricks</a:t>
            </a:r>
          </a:p>
          <a:p>
            <a:pPr lvl="1">
              <a:lnSpc>
                <a:spcPct val="120000"/>
              </a:lnSpc>
              <a:buFont typeface="Wingdings" pitchFamily="2" charset="2"/>
              <a:buChar char="q"/>
            </a:pPr>
            <a:r>
              <a:rPr lang="en-US" sz="3200" dirty="0" smtClean="0">
                <a:solidFill>
                  <a:schemeClr val="bg2">
                    <a:lumMod val="25000"/>
                  </a:schemeClr>
                </a:solidFill>
              </a:rPr>
              <a:t>Default Text</a:t>
            </a:r>
          </a:p>
          <a:p>
            <a:pPr lvl="1">
              <a:lnSpc>
                <a:spcPct val="120000"/>
              </a:lnSpc>
              <a:buFont typeface="Wingdings" pitchFamily="2" charset="2"/>
              <a:buChar char="q"/>
            </a:pPr>
            <a:r>
              <a:rPr lang="en-US" sz="3200" dirty="0" smtClean="0">
                <a:solidFill>
                  <a:schemeClr val="bg2">
                    <a:lumMod val="25000"/>
                  </a:schemeClr>
                </a:solidFill>
              </a:rPr>
              <a:t>Course Integration</a:t>
            </a:r>
          </a:p>
          <a:p>
            <a:pPr lvl="1">
              <a:lnSpc>
                <a:spcPct val="120000"/>
              </a:lnSpc>
              <a:buFont typeface="Wingdings" pitchFamily="2" charset="2"/>
              <a:buChar char="q"/>
            </a:pPr>
            <a:r>
              <a:rPr lang="en-US" sz="3200" dirty="0" smtClean="0">
                <a:solidFill>
                  <a:schemeClr val="bg2">
                    <a:lumMod val="25000"/>
                  </a:schemeClr>
                </a:solidFill>
              </a:rPr>
              <a:t>Plan by Course</a:t>
            </a:r>
          </a:p>
          <a:p>
            <a:pPr lvl="1">
              <a:lnSpc>
                <a:spcPct val="120000"/>
              </a:lnSpc>
              <a:buFont typeface="Wingdings" pitchFamily="2" charset="2"/>
              <a:buChar char="q"/>
            </a:pPr>
            <a:r>
              <a:rPr lang="en-US" sz="3200" dirty="0" smtClean="0">
                <a:solidFill>
                  <a:schemeClr val="bg2">
                    <a:lumMod val="25000"/>
                  </a:schemeClr>
                </a:solidFill>
              </a:rPr>
              <a:t>My Activities</a:t>
            </a:r>
          </a:p>
          <a:p>
            <a:pPr lvl="1">
              <a:lnSpc>
                <a:spcPct val="120000"/>
              </a:lnSpc>
              <a:buFont typeface="Wingdings" pitchFamily="2" charset="2"/>
              <a:buChar char="q"/>
            </a:pPr>
            <a:r>
              <a:rPr lang="en-US" sz="3200" dirty="0" smtClean="0">
                <a:solidFill>
                  <a:schemeClr val="bg2">
                    <a:lumMod val="25000"/>
                  </a:schemeClr>
                </a:solidFill>
              </a:rPr>
              <a:t>Team Planner</a:t>
            </a:r>
          </a:p>
          <a:p>
            <a:pPr lvl="1">
              <a:lnSpc>
                <a:spcPct val="120000"/>
              </a:lnSpc>
              <a:buFont typeface="Wingdings" pitchFamily="2" charset="2"/>
              <a:buChar char="q"/>
            </a:pPr>
            <a:r>
              <a:rPr lang="en-US" sz="3200" dirty="0" smtClean="0">
                <a:solidFill>
                  <a:schemeClr val="bg2">
                    <a:lumMod val="25000"/>
                  </a:schemeClr>
                </a:solidFill>
              </a:rPr>
              <a:t>Formatting Tips</a:t>
            </a:r>
          </a:p>
          <a:p>
            <a:pPr lvl="1">
              <a:lnSpc>
                <a:spcPct val="120000"/>
              </a:lnSpc>
              <a:buFont typeface="Wingdings" pitchFamily="2" charset="2"/>
              <a:buChar char="q"/>
            </a:pPr>
            <a:r>
              <a:rPr lang="en-US" sz="3200" dirty="0" err="1" smtClean="0">
                <a:solidFill>
                  <a:schemeClr val="bg2">
                    <a:lumMod val="25000"/>
                  </a:schemeClr>
                </a:solidFill>
              </a:rPr>
              <a:t>Eduphoria</a:t>
            </a:r>
            <a:r>
              <a:rPr lang="en-US" sz="3200" dirty="0" smtClean="0">
                <a:solidFill>
                  <a:schemeClr val="bg2">
                    <a:lumMod val="25000"/>
                  </a:schemeClr>
                </a:solidFill>
              </a:rPr>
              <a:t>! </a:t>
            </a:r>
            <a:r>
              <a:rPr lang="en-US" sz="3200" dirty="0" err="1" smtClean="0">
                <a:solidFill>
                  <a:schemeClr val="bg2">
                    <a:lumMod val="25000"/>
                  </a:schemeClr>
                </a:solidFill>
              </a:rPr>
              <a:t>Birdville</a:t>
            </a:r>
            <a:r>
              <a:rPr lang="en-US" sz="3200" dirty="0" smtClean="0">
                <a:solidFill>
                  <a:schemeClr val="bg2">
                    <a:lumMod val="25000"/>
                  </a:schemeClr>
                </a:solidFill>
              </a:rPr>
              <a:t> Website Resources</a:t>
            </a:r>
          </a:p>
          <a:p>
            <a:pPr>
              <a:buNone/>
            </a:pPr>
            <a:endParaRPr lang="en-US" dirty="0"/>
          </a:p>
        </p:txBody>
      </p:sp>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a:t>
            </a:r>
          </a:p>
        </p:txBody>
      </p:sp>
      <p:sp>
        <p:nvSpPr>
          <p:cNvPr id="9" name="Rounded Rectangle 8"/>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77826" name="Picture 2"/>
          <p:cNvPicPr>
            <a:picLocks noChangeAspect="1" noChangeArrowheads="1"/>
          </p:cNvPicPr>
          <p:nvPr/>
        </p:nvPicPr>
        <p:blipFill>
          <a:blip r:embed="rId2" cstate="print"/>
          <a:srcRect/>
          <a:stretch>
            <a:fillRect/>
          </a:stretch>
        </p:blipFill>
        <p:spPr bwMode="auto">
          <a:xfrm>
            <a:off x="1524000" y="1676400"/>
            <a:ext cx="2513380" cy="2362200"/>
          </a:xfrm>
          <a:prstGeom prst="rect">
            <a:avLst/>
          </a:prstGeom>
          <a:noFill/>
          <a:ln w="9525">
            <a:noFill/>
            <a:miter lim="800000"/>
            <a:headEnd/>
            <a:tailEnd/>
          </a:ln>
        </p:spPr>
      </p:pic>
      <p:pic>
        <p:nvPicPr>
          <p:cNvPr id="77827" name="Picture 3"/>
          <p:cNvPicPr>
            <a:picLocks noChangeAspect="1" noChangeArrowheads="1"/>
          </p:cNvPicPr>
          <p:nvPr/>
        </p:nvPicPr>
        <p:blipFill>
          <a:blip r:embed="rId3" cstate="print"/>
          <a:srcRect/>
          <a:stretch>
            <a:fillRect/>
          </a:stretch>
        </p:blipFill>
        <p:spPr bwMode="auto">
          <a:xfrm>
            <a:off x="6629400" y="1676401"/>
            <a:ext cx="2514600" cy="2291080"/>
          </a:xfrm>
          <a:prstGeom prst="rect">
            <a:avLst/>
          </a:prstGeom>
          <a:noFill/>
          <a:ln w="9525">
            <a:noFill/>
            <a:miter lim="800000"/>
            <a:headEnd/>
            <a:tailEnd/>
          </a:ln>
        </p:spPr>
      </p:pic>
      <p:pic>
        <p:nvPicPr>
          <p:cNvPr id="77828" name="Picture 4"/>
          <p:cNvPicPr>
            <a:picLocks noChangeAspect="1" noChangeArrowheads="1"/>
          </p:cNvPicPr>
          <p:nvPr/>
        </p:nvPicPr>
        <p:blipFill>
          <a:blip r:embed="rId4" cstate="print"/>
          <a:srcRect/>
          <a:stretch>
            <a:fillRect/>
          </a:stretch>
        </p:blipFill>
        <p:spPr bwMode="auto">
          <a:xfrm>
            <a:off x="1905000" y="4267200"/>
            <a:ext cx="2953206" cy="2286000"/>
          </a:xfrm>
          <a:prstGeom prst="rect">
            <a:avLst/>
          </a:prstGeom>
          <a:noFill/>
          <a:ln w="9525">
            <a:noFill/>
            <a:miter lim="800000"/>
            <a:headEnd/>
            <a:tailEnd/>
          </a:ln>
        </p:spPr>
      </p:pic>
      <p:pic>
        <p:nvPicPr>
          <p:cNvPr id="77829" name="Picture 5"/>
          <p:cNvPicPr>
            <a:picLocks noChangeAspect="1" noChangeArrowheads="1"/>
          </p:cNvPicPr>
          <p:nvPr/>
        </p:nvPicPr>
        <p:blipFill>
          <a:blip r:embed="rId5" cstate="print"/>
          <a:srcRect/>
          <a:stretch>
            <a:fillRect/>
          </a:stretch>
        </p:blipFill>
        <p:spPr bwMode="auto">
          <a:xfrm>
            <a:off x="5410200" y="5715000"/>
            <a:ext cx="3479800" cy="838200"/>
          </a:xfrm>
          <a:prstGeom prst="rect">
            <a:avLst/>
          </a:prstGeom>
          <a:noFill/>
          <a:ln w="9525">
            <a:noFill/>
            <a:miter lim="800000"/>
            <a:headEnd/>
            <a:tailEnd/>
          </a:ln>
        </p:spPr>
      </p:pic>
      <p:sp>
        <p:nvSpPr>
          <p:cNvPr id="12" name="Rectangle 11"/>
          <p:cNvSpPr/>
          <p:nvPr/>
        </p:nvSpPr>
        <p:spPr>
          <a:xfrm>
            <a:off x="-304800" y="1752600"/>
            <a:ext cx="1905000" cy="1938992"/>
          </a:xfrm>
          <a:prstGeom prst="rect">
            <a:avLst/>
          </a:prstGeom>
        </p:spPr>
        <p:txBody>
          <a:bodyPr wrap="square">
            <a:spAutoFit/>
          </a:bodyPr>
          <a:lstStyle/>
          <a:p>
            <a:pPr lvl="1">
              <a:spcAft>
                <a:spcPts val="1200"/>
              </a:spcAft>
            </a:pPr>
            <a:r>
              <a:rPr lang="en-US" sz="2400" b="1" dirty="0" smtClean="0">
                <a:solidFill>
                  <a:schemeClr val="accent2"/>
                </a:solidFill>
                <a:latin typeface="Calibri" pitchFamily="34" charset="0"/>
                <a:cs typeface="Calibri" pitchFamily="34" charset="0"/>
              </a:rPr>
              <a:t>1. Select a day     (or week) to be copied.</a:t>
            </a:r>
            <a:endParaRPr lang="en-US" b="1" dirty="0" smtClean="0">
              <a:solidFill>
                <a:schemeClr val="accent2"/>
              </a:solidFill>
              <a:latin typeface="Calibri" pitchFamily="34" charset="0"/>
              <a:cs typeface="Calibri" pitchFamily="34" charset="0"/>
            </a:endParaRPr>
          </a:p>
        </p:txBody>
      </p:sp>
      <p:sp>
        <p:nvSpPr>
          <p:cNvPr id="13" name="Rectangle 12"/>
          <p:cNvSpPr/>
          <p:nvPr/>
        </p:nvSpPr>
        <p:spPr>
          <a:xfrm>
            <a:off x="3810000" y="1905000"/>
            <a:ext cx="2819400" cy="1938992"/>
          </a:xfrm>
          <a:prstGeom prst="rect">
            <a:avLst/>
          </a:prstGeom>
        </p:spPr>
        <p:txBody>
          <a:bodyPr wrap="square">
            <a:spAutoFit/>
          </a:bodyPr>
          <a:lstStyle/>
          <a:p>
            <a:pPr lvl="1">
              <a:spcAft>
                <a:spcPts val="1200"/>
              </a:spcAft>
            </a:pPr>
            <a:r>
              <a:rPr lang="en-US" sz="2400" b="1" dirty="0" smtClean="0">
                <a:solidFill>
                  <a:schemeClr val="accent2"/>
                </a:solidFill>
                <a:latin typeface="Calibri" pitchFamily="34" charset="0"/>
                <a:cs typeface="Calibri" pitchFamily="34" charset="0"/>
              </a:rPr>
              <a:t>2. Select the day (or week) where you want the lesson(s) to land in your planner.</a:t>
            </a:r>
            <a:endParaRPr lang="en-US" b="1" dirty="0" smtClean="0">
              <a:solidFill>
                <a:schemeClr val="accent2"/>
              </a:solidFill>
              <a:latin typeface="Calibri" pitchFamily="34" charset="0"/>
              <a:cs typeface="Calibri" pitchFamily="34" charset="0"/>
            </a:endParaRPr>
          </a:p>
        </p:txBody>
      </p:sp>
      <p:sp>
        <p:nvSpPr>
          <p:cNvPr id="14" name="Rectangle 13"/>
          <p:cNvSpPr/>
          <p:nvPr/>
        </p:nvSpPr>
        <p:spPr>
          <a:xfrm>
            <a:off x="-228600" y="5334000"/>
            <a:ext cx="2133600" cy="1200329"/>
          </a:xfrm>
          <a:prstGeom prst="rect">
            <a:avLst/>
          </a:prstGeom>
        </p:spPr>
        <p:txBody>
          <a:bodyPr wrap="square">
            <a:spAutoFit/>
          </a:bodyPr>
          <a:lstStyle/>
          <a:p>
            <a:pPr lvl="1">
              <a:spcAft>
                <a:spcPts val="1200"/>
              </a:spcAft>
            </a:pPr>
            <a:r>
              <a:rPr lang="en-US" sz="2400" b="1" dirty="0" smtClean="0">
                <a:solidFill>
                  <a:schemeClr val="accent2"/>
                </a:solidFill>
                <a:latin typeface="Calibri" pitchFamily="34" charset="0"/>
                <a:cs typeface="Calibri" pitchFamily="34" charset="0"/>
              </a:rPr>
              <a:t>3. Confirm your copy selection.</a:t>
            </a:r>
            <a:endParaRPr lang="en-US" b="1" dirty="0" smtClean="0">
              <a:solidFill>
                <a:schemeClr val="accent2"/>
              </a:solidFill>
              <a:latin typeface="Calibri" pitchFamily="34" charset="0"/>
              <a:cs typeface="Calibri" pitchFamily="34" charset="0"/>
            </a:endParaRPr>
          </a:p>
        </p:txBody>
      </p:sp>
      <p:sp>
        <p:nvSpPr>
          <p:cNvPr id="15" name="Rectangle 14"/>
          <p:cNvSpPr/>
          <p:nvPr/>
        </p:nvSpPr>
        <p:spPr>
          <a:xfrm>
            <a:off x="5638800" y="4419600"/>
            <a:ext cx="3124200" cy="1200329"/>
          </a:xfrm>
          <a:prstGeom prst="rect">
            <a:avLst/>
          </a:prstGeom>
        </p:spPr>
        <p:txBody>
          <a:bodyPr wrap="square">
            <a:spAutoFit/>
          </a:bodyPr>
          <a:lstStyle/>
          <a:p>
            <a:pPr lvl="1">
              <a:spcAft>
                <a:spcPts val="1200"/>
              </a:spcAft>
            </a:pPr>
            <a:r>
              <a:rPr lang="en-US" sz="2400" b="1" dirty="0" smtClean="0">
                <a:solidFill>
                  <a:schemeClr val="accent2"/>
                </a:solidFill>
                <a:latin typeface="Calibri" pitchFamily="34" charset="0"/>
                <a:cs typeface="Calibri" pitchFamily="34" charset="0"/>
              </a:rPr>
              <a:t>4. Click “Finish” to complete the copying process.</a:t>
            </a:r>
            <a:endParaRPr lang="en-US" b="1" dirty="0" smtClean="0">
              <a:solidFill>
                <a:schemeClr val="accent2"/>
              </a:solidFill>
              <a:latin typeface="Calibri" pitchFamily="34" charset="0"/>
              <a:cs typeface="Calibri" pitchFamily="34" charset="0"/>
            </a:endParaRPr>
          </a:p>
        </p:txBody>
      </p:sp>
    </p:spTree>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 y="1600200"/>
            <a:ext cx="8763000" cy="2400657"/>
          </a:xfrm>
          <a:prstGeom prst="rect">
            <a:avLst/>
          </a:prstGeom>
        </p:spPr>
        <p:txBody>
          <a:bodyPr wrap="square">
            <a:spAutoFit/>
          </a:bodyPr>
          <a:lstStyle/>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How do I copy just one lesson? I don’t want the whole day’s worth of lessons to copy.</a:t>
            </a:r>
          </a:p>
          <a:p>
            <a:pPr>
              <a:spcAft>
                <a:spcPts val="1200"/>
              </a:spcAft>
              <a:buFont typeface="Arial" pitchFamily="34" charset="0"/>
              <a:buChar char="•"/>
            </a:pPr>
            <a:endParaRPr lang="en-US" sz="2400" b="1" dirty="0" smtClean="0">
              <a:solidFill>
                <a:srgbClr val="FF3300"/>
              </a:solidFill>
              <a:latin typeface="Calibri" pitchFamily="34" charset="0"/>
              <a:cs typeface="Calibri" pitchFamily="34" charset="0"/>
            </a:endParaRPr>
          </a:p>
          <a:p>
            <a:pPr>
              <a:spcAft>
                <a:spcPts val="1200"/>
              </a:spcAft>
              <a:buFont typeface="Arial" pitchFamily="34" charset="0"/>
              <a:buChar char="•"/>
            </a:pPr>
            <a:endParaRPr lang="en-US" sz="2400" b="1" dirty="0" smtClean="0">
              <a:solidFill>
                <a:srgbClr val="FF3300"/>
              </a:solidFill>
              <a:latin typeface="Calibri" pitchFamily="34" charset="0"/>
              <a:cs typeface="Calibri" pitchFamily="34" charset="0"/>
            </a:endParaRPr>
          </a:p>
          <a:p>
            <a:pPr>
              <a:spcAft>
                <a:spcPts val="1200"/>
              </a:spcAft>
              <a:buFont typeface="Arial" pitchFamily="34" charset="0"/>
              <a:buChar char="•"/>
            </a:pPr>
            <a:endParaRPr lang="en-US" sz="2400" b="1" dirty="0" smtClean="0">
              <a:solidFill>
                <a:srgbClr val="FF3300"/>
              </a:solidFill>
              <a:latin typeface="Calibri" pitchFamily="34" charset="0"/>
              <a:cs typeface="Calibri" pitchFamily="34" charset="0"/>
            </a:endParaRPr>
          </a:p>
        </p:txBody>
      </p:sp>
      <p:sp>
        <p:nvSpPr>
          <p:cNvPr id="7"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a:t>
            </a:r>
          </a:p>
        </p:txBody>
      </p:sp>
      <p:sp>
        <p:nvSpPr>
          <p:cNvPr id="8" name="Rounded Rectangle 7"/>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78851" name="Picture 3"/>
          <p:cNvPicPr>
            <a:picLocks noChangeAspect="1" noChangeArrowheads="1"/>
          </p:cNvPicPr>
          <p:nvPr/>
        </p:nvPicPr>
        <p:blipFill>
          <a:blip r:embed="rId2" cstate="print"/>
          <a:srcRect/>
          <a:stretch>
            <a:fillRect/>
          </a:stretch>
        </p:blipFill>
        <p:spPr bwMode="auto">
          <a:xfrm>
            <a:off x="533400" y="2362200"/>
            <a:ext cx="8123464" cy="2000250"/>
          </a:xfrm>
          <a:prstGeom prst="rect">
            <a:avLst/>
          </a:prstGeom>
          <a:noFill/>
          <a:ln w="9525">
            <a:noFill/>
            <a:miter lim="800000"/>
            <a:headEnd/>
            <a:tailEnd/>
          </a:ln>
        </p:spPr>
      </p:pic>
      <p:sp>
        <p:nvSpPr>
          <p:cNvPr id="10" name="Rectangle 9"/>
          <p:cNvSpPr/>
          <p:nvPr/>
        </p:nvSpPr>
        <p:spPr>
          <a:xfrm>
            <a:off x="381000" y="4343400"/>
            <a:ext cx="8763000" cy="4124206"/>
          </a:xfrm>
          <a:prstGeom prst="rect">
            <a:avLst/>
          </a:prstGeom>
        </p:spPr>
        <p:txBody>
          <a:bodyPr wrap="square">
            <a:spAutoFit/>
          </a:bodyPr>
          <a:lstStyle/>
          <a:p>
            <a:pPr>
              <a:spcAft>
                <a:spcPts val="1200"/>
              </a:spcAft>
              <a:buFont typeface="Wingdings" pitchFamily="2" charset="2"/>
              <a:buChar char="q"/>
            </a:pPr>
            <a:r>
              <a:rPr lang="en-US" sz="2200" b="1" dirty="0" smtClean="0">
                <a:solidFill>
                  <a:schemeClr val="accent2"/>
                </a:solidFill>
                <a:latin typeface="Calibri" pitchFamily="34" charset="0"/>
                <a:cs typeface="Calibri" pitchFamily="34" charset="0"/>
              </a:rPr>
              <a:t> Click in the entry you want to copy</a:t>
            </a:r>
          </a:p>
          <a:p>
            <a:pPr>
              <a:spcAft>
                <a:spcPts val="1200"/>
              </a:spcAft>
              <a:buFont typeface="Wingdings" pitchFamily="2" charset="2"/>
              <a:buChar char="q"/>
            </a:pPr>
            <a:r>
              <a:rPr lang="en-US" sz="2200" b="1" dirty="0" smtClean="0">
                <a:solidFill>
                  <a:schemeClr val="accent2"/>
                </a:solidFill>
                <a:latin typeface="Calibri" pitchFamily="34" charset="0"/>
                <a:cs typeface="Calibri" pitchFamily="34" charset="0"/>
              </a:rPr>
              <a:t>Click on the paper icon</a:t>
            </a:r>
          </a:p>
          <a:p>
            <a:pPr>
              <a:spcAft>
                <a:spcPts val="1200"/>
              </a:spcAft>
              <a:buFont typeface="Wingdings" pitchFamily="2" charset="2"/>
              <a:buChar char="q"/>
            </a:pPr>
            <a:r>
              <a:rPr lang="en-US" sz="2200" b="1" dirty="0" smtClean="0">
                <a:solidFill>
                  <a:schemeClr val="accent2"/>
                </a:solidFill>
                <a:latin typeface="Calibri" pitchFamily="34" charset="0"/>
                <a:cs typeface="Calibri" pitchFamily="34" charset="0"/>
              </a:rPr>
              <a:t>Select the date you want the lesson to land in your planner</a:t>
            </a:r>
          </a:p>
          <a:p>
            <a:pPr>
              <a:spcAft>
                <a:spcPts val="1200"/>
              </a:spcAft>
              <a:buFont typeface="Wingdings" pitchFamily="2" charset="2"/>
              <a:buChar char="q"/>
            </a:pPr>
            <a:r>
              <a:rPr lang="en-US" sz="2200" b="1" dirty="0" smtClean="0">
                <a:solidFill>
                  <a:schemeClr val="accent2"/>
                </a:solidFill>
                <a:latin typeface="Calibri" pitchFamily="34" charset="0"/>
                <a:cs typeface="Calibri" pitchFamily="34" charset="0"/>
              </a:rPr>
              <a:t>Select the entry </a:t>
            </a:r>
          </a:p>
          <a:p>
            <a:pPr>
              <a:spcAft>
                <a:spcPts val="1200"/>
              </a:spcAft>
              <a:buFont typeface="Wingdings" pitchFamily="2" charset="2"/>
              <a:buChar char="q"/>
            </a:pPr>
            <a:r>
              <a:rPr lang="en-US" sz="2200" b="1" dirty="0" smtClean="0">
                <a:solidFill>
                  <a:schemeClr val="accent2"/>
                </a:solidFill>
                <a:latin typeface="Calibri" pitchFamily="34" charset="0"/>
                <a:cs typeface="Calibri" pitchFamily="34" charset="0"/>
              </a:rPr>
              <a:t>Click OK</a:t>
            </a:r>
          </a:p>
          <a:p>
            <a:pPr>
              <a:spcAft>
                <a:spcPts val="1200"/>
              </a:spcAft>
              <a:buFont typeface="Arial" pitchFamily="34" charset="0"/>
              <a:buChar char="•"/>
            </a:pPr>
            <a:endParaRPr lang="en-US" sz="2400" b="1" dirty="0" smtClean="0">
              <a:solidFill>
                <a:srgbClr val="FF3300"/>
              </a:solidFill>
              <a:latin typeface="Calibri" pitchFamily="34" charset="0"/>
              <a:cs typeface="Calibri" pitchFamily="34" charset="0"/>
            </a:endParaRPr>
          </a:p>
          <a:p>
            <a:pPr>
              <a:spcAft>
                <a:spcPts val="1200"/>
              </a:spcAft>
              <a:buFont typeface="Arial" pitchFamily="34" charset="0"/>
              <a:buChar char="•"/>
            </a:pPr>
            <a:endParaRPr lang="en-US" sz="2400" b="1" dirty="0" smtClean="0">
              <a:solidFill>
                <a:srgbClr val="FF3300"/>
              </a:solidFill>
              <a:latin typeface="Calibri" pitchFamily="34" charset="0"/>
              <a:cs typeface="Calibri" pitchFamily="34" charset="0"/>
            </a:endParaRPr>
          </a:p>
          <a:p>
            <a:pPr>
              <a:spcAft>
                <a:spcPts val="1200"/>
              </a:spcAft>
              <a:buFont typeface="Arial" pitchFamily="34" charset="0"/>
              <a:buChar char="•"/>
            </a:pPr>
            <a:endParaRPr lang="en-US" sz="2400" b="1" dirty="0" smtClean="0">
              <a:solidFill>
                <a:srgbClr val="FF3300"/>
              </a:solidFill>
              <a:latin typeface="Calibri" pitchFamily="34" charset="0"/>
              <a:cs typeface="Calibri" pitchFamily="34" charset="0"/>
            </a:endParaRPr>
          </a:p>
        </p:txBody>
      </p:sp>
      <p:cxnSp>
        <p:nvCxnSpPr>
          <p:cNvPr id="12" name="Straight Arrow Connector 11"/>
          <p:cNvCxnSpPr/>
          <p:nvPr/>
        </p:nvCxnSpPr>
        <p:spPr>
          <a:xfrm flipH="1" flipV="1">
            <a:off x="7772400" y="2667000"/>
            <a:ext cx="228600" cy="609600"/>
          </a:xfrm>
          <a:prstGeom prst="straightConnector1">
            <a:avLst/>
          </a:prstGeom>
          <a:ln w="76200">
            <a:solidFill>
              <a:srgbClr val="EB8735"/>
            </a:solidFill>
            <a:tailEnd type="arrow"/>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3657600" y="3733800"/>
            <a:ext cx="304800" cy="457200"/>
          </a:xfrm>
          <a:prstGeom prst="ellipse">
            <a:avLst/>
          </a:prstGeom>
          <a:noFill/>
          <a:ln w="57150">
            <a:solidFill>
              <a:srgbClr val="EB87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p:cNvCxnSpPr/>
          <p:nvPr/>
        </p:nvCxnSpPr>
        <p:spPr>
          <a:xfrm flipH="1" flipV="1">
            <a:off x="5181600" y="3200400"/>
            <a:ext cx="304800" cy="533400"/>
          </a:xfrm>
          <a:prstGeom prst="straightConnector1">
            <a:avLst/>
          </a:prstGeom>
          <a:ln w="76200">
            <a:solidFill>
              <a:srgbClr val="EB8735"/>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flipV="1">
            <a:off x="7010400" y="4419600"/>
            <a:ext cx="304800" cy="533400"/>
          </a:xfrm>
          <a:prstGeom prst="straightConnector1">
            <a:avLst/>
          </a:prstGeom>
          <a:ln w="76200">
            <a:solidFill>
              <a:srgbClr val="EB8735"/>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8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a:t>
            </a:r>
            <a:r>
              <a:rPr kumimoji="0" lang="en-US" sz="4800" b="1" i="0" u="none" strike="noStrike" kern="1200" cap="none" spc="0" normalizeH="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 PLANNER</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8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MY ACTIVITIES: SHARING</a:t>
            </a: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2050" name="Picture 2" descr="http://t3.gstatic.com/images?q=tbn:ANd9GcTGzQdXgwbGCdxpkYVFfyzjdcYiJHTAqksBGxRh0CFTBcCrJPG_8-aaeDItag"/>
          <p:cNvPicPr>
            <a:picLocks noChangeAspect="1" noChangeArrowheads="1"/>
          </p:cNvPicPr>
          <p:nvPr/>
        </p:nvPicPr>
        <p:blipFill>
          <a:blip r:embed="rId2" cstate="print"/>
          <a:srcRect/>
          <a:stretch>
            <a:fillRect/>
          </a:stretch>
        </p:blipFill>
        <p:spPr bwMode="auto">
          <a:xfrm>
            <a:off x="417425" y="1676400"/>
            <a:ext cx="3773575" cy="247939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9" name="TextBox 8"/>
          <p:cNvSpPr txBox="1"/>
          <p:nvPr/>
        </p:nvSpPr>
        <p:spPr>
          <a:xfrm>
            <a:off x="4343400" y="1600200"/>
            <a:ext cx="4800600" cy="4985980"/>
          </a:xfrm>
          <a:prstGeom prst="rect">
            <a:avLst/>
          </a:prstGeom>
          <a:noFill/>
        </p:spPr>
        <p:txBody>
          <a:bodyPr wrap="square" rtlCol="0">
            <a:spAutoFit/>
          </a:bodyPr>
          <a:lstStyle/>
          <a:p>
            <a:pPr>
              <a:lnSpc>
                <a:spcPct val="120000"/>
              </a:lnSpc>
              <a:spcAft>
                <a:spcPts val="1800"/>
              </a:spcAft>
              <a:buClr>
                <a:schemeClr val="accent2"/>
              </a:buClr>
              <a:buSzPct val="85000"/>
              <a:buFont typeface="Wingdings" pitchFamily="2" charset="2"/>
              <a:buChar char="q"/>
            </a:pPr>
            <a:r>
              <a:rPr lang="en-US" sz="2400" dirty="0" smtClean="0">
                <a:solidFill>
                  <a:schemeClr val="bg2">
                    <a:lumMod val="25000"/>
                  </a:schemeClr>
                </a:solidFill>
              </a:rPr>
              <a:t> My Activities are just that: mine, mine, mine.</a:t>
            </a:r>
          </a:p>
          <a:p>
            <a:pPr>
              <a:lnSpc>
                <a:spcPct val="120000"/>
              </a:lnSpc>
              <a:spcAft>
                <a:spcPts val="1800"/>
              </a:spcAft>
              <a:buClr>
                <a:schemeClr val="accent2"/>
              </a:buClr>
              <a:buSzPct val="85000"/>
              <a:buFont typeface="Wingdings" pitchFamily="2" charset="2"/>
              <a:buChar char="q"/>
            </a:pPr>
            <a:r>
              <a:rPr lang="en-US" sz="2400" dirty="0" smtClean="0">
                <a:solidFill>
                  <a:schemeClr val="bg2">
                    <a:lumMod val="25000"/>
                  </a:schemeClr>
                </a:solidFill>
              </a:rPr>
              <a:t> In order to share an activity, first add it to a plan in the Team Planner (locate the activity in the curriculum and choose “Use in Plans”).</a:t>
            </a:r>
          </a:p>
          <a:p>
            <a:pPr>
              <a:lnSpc>
                <a:spcPct val="120000"/>
              </a:lnSpc>
              <a:spcAft>
                <a:spcPts val="1800"/>
              </a:spcAft>
              <a:buClr>
                <a:schemeClr val="accent2"/>
              </a:buClr>
              <a:buSzPct val="85000"/>
              <a:buFont typeface="Wingdings" pitchFamily="2" charset="2"/>
              <a:buChar char="q"/>
            </a:pPr>
            <a:r>
              <a:rPr lang="en-US" sz="2400" dirty="0" smtClean="0">
                <a:solidFill>
                  <a:schemeClr val="bg2">
                    <a:lumMod val="25000"/>
                  </a:schemeClr>
                </a:solidFill>
              </a:rPr>
              <a:t>Then, other team members can visit that same entry on the same date and add the lesson to their </a:t>
            </a:r>
            <a:r>
              <a:rPr lang="en-US" sz="2400" dirty="0" smtClean="0">
                <a:solidFill>
                  <a:schemeClr val="bg2">
                    <a:lumMod val="25000"/>
                  </a:schemeClr>
                </a:solidFill>
              </a:rPr>
              <a:t>“</a:t>
            </a:r>
            <a:r>
              <a:rPr lang="en-US" sz="2400" dirty="0" smtClean="0">
                <a:solidFill>
                  <a:schemeClr val="bg2">
                    <a:lumMod val="25000"/>
                  </a:schemeClr>
                </a:solidFill>
              </a:rPr>
              <a:t>My Activity” </a:t>
            </a:r>
            <a:r>
              <a:rPr lang="en-US" sz="2400" dirty="0" smtClean="0">
                <a:solidFill>
                  <a:schemeClr val="bg2">
                    <a:lumMod val="25000"/>
                  </a:schemeClr>
                </a:solidFill>
              </a:rPr>
              <a:t>tab (click the gear icon).</a:t>
            </a:r>
            <a:endParaRPr lang="en-US" sz="2400" dirty="0">
              <a:solidFill>
                <a:schemeClr val="bg2">
                  <a:lumMod val="25000"/>
                </a:schemeClr>
              </a:solidFill>
            </a:endParaRPr>
          </a:p>
        </p:txBody>
      </p:sp>
      <p:sp>
        <p:nvSpPr>
          <p:cNvPr id="10" name="TextBox 9"/>
          <p:cNvSpPr txBox="1"/>
          <p:nvPr/>
        </p:nvSpPr>
        <p:spPr>
          <a:xfrm>
            <a:off x="304800" y="4219813"/>
            <a:ext cx="3962400" cy="2485787"/>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sz="2000" b="1" dirty="0" smtClean="0">
                <a:solidFill>
                  <a:schemeClr val="tx1"/>
                </a:solidFill>
              </a:rPr>
              <a:t>Think of dates on the Team Planner as file folders where lessons and activities are stored. If you share an activity to the Team Planner, tell your peers on which “file folder,” or date, they can find it.</a:t>
            </a:r>
            <a:endParaRPr lang="en-US" sz="2000" b="1" dirty="0">
              <a:solidFill>
                <a:schemeClr val="tx1"/>
              </a:solidFill>
            </a:endParaRPr>
          </a:p>
        </p:txBody>
      </p:sp>
    </p:spTree>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ettings.PNG"/>
          <p:cNvPicPr>
            <a:picLocks noChangeAspect="1"/>
          </p:cNvPicPr>
          <p:nvPr/>
        </p:nvPicPr>
        <p:blipFill>
          <a:blip r:embed="rId2" cstate="print"/>
          <a:stretch>
            <a:fillRect/>
          </a:stretch>
        </p:blipFill>
        <p:spPr>
          <a:xfrm>
            <a:off x="1600200" y="4724400"/>
            <a:ext cx="6388406" cy="1847885"/>
          </a:xfrm>
          <a:prstGeom prst="rect">
            <a:avLst/>
          </a:prstGeom>
        </p:spPr>
      </p:pic>
      <p:sp>
        <p:nvSpPr>
          <p:cNvPr id="7" name="Rectangle 6"/>
          <p:cNvSpPr/>
          <p:nvPr/>
        </p:nvSpPr>
        <p:spPr>
          <a:xfrm>
            <a:off x="228600" y="1447800"/>
            <a:ext cx="8686800" cy="3293209"/>
          </a:xfrm>
          <a:prstGeom prst="rect">
            <a:avLst/>
          </a:prstGeom>
        </p:spPr>
        <p:txBody>
          <a:bodyPr wrap="square">
            <a:spAutoFit/>
          </a:bodyPr>
          <a:lstStyle/>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You may change your Team Settings at any time</a:t>
            </a:r>
          </a:p>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Click “Change Team Settings” at the bottom left of the screen</a:t>
            </a:r>
          </a:p>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Team Information allows you to change the name of your team</a:t>
            </a:r>
          </a:p>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You may add or remove members and/or courses from your team planner.</a:t>
            </a:r>
          </a:p>
          <a:p>
            <a:pPr>
              <a:spcAft>
                <a:spcPts val="1200"/>
              </a:spcAft>
              <a:buFont typeface="Wingdings" pitchFamily="2" charset="2"/>
              <a:buChar char="q"/>
            </a:pPr>
            <a:r>
              <a:rPr lang="en-US" sz="2400" b="1" dirty="0" smtClean="0">
                <a:solidFill>
                  <a:srgbClr val="DC7E44"/>
                </a:solidFill>
                <a:latin typeface="Calibri" pitchFamily="34" charset="0"/>
                <a:cs typeface="Calibri" pitchFamily="34" charset="0"/>
              </a:rPr>
              <a:t> </a:t>
            </a:r>
            <a:r>
              <a:rPr lang="en-US" sz="2400" b="1" u="sng" dirty="0" smtClean="0">
                <a:solidFill>
                  <a:srgbClr val="DC7E44"/>
                </a:solidFill>
                <a:latin typeface="Calibri" pitchFamily="34" charset="0"/>
                <a:cs typeface="Calibri" pitchFamily="34" charset="0"/>
              </a:rPr>
              <a:t>NOTE: </a:t>
            </a:r>
            <a:r>
              <a:rPr lang="en-US" sz="2400" b="1" u="sng" dirty="0" smtClean="0">
                <a:solidFill>
                  <a:srgbClr val="DC7E44"/>
                </a:solidFill>
                <a:latin typeface="Calibri" pitchFamily="34" charset="0"/>
                <a:cs typeface="Calibri" pitchFamily="34" charset="0"/>
              </a:rPr>
              <a:t>Once the last person is removed from the team, all of its content will be deleted!</a:t>
            </a:r>
          </a:p>
        </p:txBody>
      </p:sp>
      <p:sp>
        <p:nvSpPr>
          <p:cNvPr id="9" name="Title 1"/>
          <p:cNvSpPr txBox="1">
            <a:spLocks/>
          </p:cNvSpPr>
          <p:nvPr/>
        </p:nvSpPr>
        <p:spPr>
          <a:xfrm>
            <a:off x="1981200" y="152400"/>
            <a:ext cx="73152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TEAM PLANNER: Tips</a:t>
            </a:r>
          </a:p>
        </p:txBody>
      </p:sp>
      <p:sp>
        <p:nvSpPr>
          <p:cNvPr id="10" name="Rounded Rectangle 9"/>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28600" y="1600200"/>
            <a:ext cx="8686800" cy="461665"/>
          </a:xfrm>
          <a:prstGeom prst="rect">
            <a:avLst/>
          </a:prstGeom>
        </p:spPr>
        <p:txBody>
          <a:bodyPr wrap="square">
            <a:spAutoFit/>
          </a:bodyPr>
          <a:lstStyle/>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Overview of buttons on the toolbar: </a:t>
            </a:r>
          </a:p>
        </p:txBody>
      </p:sp>
      <p:sp>
        <p:nvSpPr>
          <p:cNvPr id="9" name="Title 1"/>
          <p:cNvSpPr txBox="1">
            <a:spLocks/>
          </p:cNvSpPr>
          <p:nvPr/>
        </p:nvSpPr>
        <p:spPr>
          <a:xfrm>
            <a:off x="2133600" y="76200"/>
            <a:ext cx="70104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8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FORMATTING: </a:t>
            </a:r>
            <a:r>
              <a:rPr lang="en-US" sz="4800" b="1" dirty="0" smtClean="0">
                <a:solidFill>
                  <a:schemeClr val="bg2">
                    <a:lumMod val="75000"/>
                  </a:schemeClr>
                </a:solidFill>
                <a:effectLst>
                  <a:glow rad="101600">
                    <a:schemeClr val="accent4">
                      <a:satMod val="175000"/>
                      <a:alpha val="40000"/>
                    </a:schemeClr>
                  </a:glow>
                </a:effectLst>
                <a:latin typeface="+mj-lt"/>
                <a:ea typeface="+mj-ea"/>
                <a:cs typeface="+mj-cs"/>
              </a:rPr>
              <a:t>TOOL BAR</a:t>
            </a:r>
            <a:endParaRPr kumimoji="0" lang="en-US" sz="48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endParaRPr>
          </a:p>
        </p:txBody>
      </p:sp>
      <p:sp>
        <p:nvSpPr>
          <p:cNvPr id="10" name="Rounded Rectangle 9"/>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2" cstate="print"/>
          <a:srcRect r="58333" b="11111"/>
          <a:stretch>
            <a:fillRect/>
          </a:stretch>
        </p:blipFill>
        <p:spPr bwMode="auto">
          <a:xfrm>
            <a:off x="0" y="3886200"/>
            <a:ext cx="9144000" cy="609600"/>
          </a:xfrm>
          <a:prstGeom prst="rect">
            <a:avLst/>
          </a:prstGeom>
          <a:noFill/>
          <a:ln w="9525">
            <a:noFill/>
            <a:miter lim="800000"/>
            <a:headEnd/>
            <a:tailEnd/>
          </a:ln>
        </p:spPr>
      </p:pic>
      <p:sp>
        <p:nvSpPr>
          <p:cNvPr id="12" name="TextBox 11"/>
          <p:cNvSpPr txBox="1"/>
          <p:nvPr/>
        </p:nvSpPr>
        <p:spPr>
          <a:xfrm>
            <a:off x="0" y="4763869"/>
            <a:ext cx="1295400" cy="646331"/>
          </a:xfrm>
          <a:prstGeom prst="rect">
            <a:avLst/>
          </a:prstGeom>
          <a:noFill/>
        </p:spPr>
        <p:txBody>
          <a:bodyPr wrap="square" rtlCol="0">
            <a:spAutoFit/>
          </a:bodyPr>
          <a:lstStyle/>
          <a:p>
            <a:r>
              <a:rPr lang="en-US" dirty="0" smtClean="0">
                <a:solidFill>
                  <a:schemeClr val="bg2">
                    <a:lumMod val="25000"/>
                  </a:schemeClr>
                </a:solidFill>
              </a:rPr>
              <a:t>Schedule Menu</a:t>
            </a:r>
            <a:endParaRPr lang="en-US" dirty="0">
              <a:solidFill>
                <a:schemeClr val="bg2">
                  <a:lumMod val="25000"/>
                </a:schemeClr>
              </a:solidFill>
            </a:endParaRPr>
          </a:p>
        </p:txBody>
      </p:sp>
      <p:sp>
        <p:nvSpPr>
          <p:cNvPr id="13" name="TextBox 12"/>
          <p:cNvSpPr txBox="1"/>
          <p:nvPr/>
        </p:nvSpPr>
        <p:spPr>
          <a:xfrm>
            <a:off x="1371600" y="4750475"/>
            <a:ext cx="2438400" cy="2031325"/>
          </a:xfrm>
          <a:prstGeom prst="rect">
            <a:avLst/>
          </a:prstGeom>
          <a:noFill/>
        </p:spPr>
        <p:txBody>
          <a:bodyPr wrap="square" rtlCol="0">
            <a:spAutoFit/>
          </a:bodyPr>
          <a:lstStyle/>
          <a:p>
            <a:r>
              <a:rPr lang="en-US" dirty="0" smtClean="0">
                <a:solidFill>
                  <a:schemeClr val="bg2">
                    <a:lumMod val="25000"/>
                  </a:schemeClr>
                </a:solidFill>
              </a:rPr>
              <a:t>Printing (save to file) options</a:t>
            </a:r>
          </a:p>
          <a:p>
            <a:endParaRPr lang="en-US" dirty="0" smtClean="0">
              <a:solidFill>
                <a:schemeClr val="bg2">
                  <a:lumMod val="25000"/>
                </a:schemeClr>
              </a:solidFill>
            </a:endParaRPr>
          </a:p>
          <a:p>
            <a:r>
              <a:rPr lang="en-US" dirty="0" smtClean="0">
                <a:solidFill>
                  <a:schemeClr val="bg2">
                    <a:lumMod val="25000"/>
                  </a:schemeClr>
                </a:solidFill>
              </a:rPr>
              <a:t>Try “Print Week to Excel” – the favorite option reported by teachers</a:t>
            </a:r>
            <a:endParaRPr lang="en-US" dirty="0">
              <a:solidFill>
                <a:schemeClr val="bg2">
                  <a:lumMod val="25000"/>
                </a:schemeClr>
              </a:solidFill>
            </a:endParaRPr>
          </a:p>
        </p:txBody>
      </p:sp>
      <p:sp>
        <p:nvSpPr>
          <p:cNvPr id="14" name="TextBox 13"/>
          <p:cNvSpPr txBox="1"/>
          <p:nvPr/>
        </p:nvSpPr>
        <p:spPr>
          <a:xfrm>
            <a:off x="228600" y="2590800"/>
            <a:ext cx="2209800" cy="1200329"/>
          </a:xfrm>
          <a:prstGeom prst="rect">
            <a:avLst/>
          </a:prstGeom>
          <a:noFill/>
        </p:spPr>
        <p:txBody>
          <a:bodyPr wrap="square" rtlCol="0">
            <a:spAutoFit/>
          </a:bodyPr>
          <a:lstStyle/>
          <a:p>
            <a:r>
              <a:rPr lang="en-US" dirty="0" smtClean="0">
                <a:solidFill>
                  <a:schemeClr val="bg2">
                    <a:lumMod val="25000"/>
                  </a:schemeClr>
                </a:solidFill>
              </a:rPr>
              <a:t>Save: if it’s </a:t>
            </a:r>
            <a:r>
              <a:rPr lang="en-US" dirty="0" err="1" smtClean="0">
                <a:solidFill>
                  <a:schemeClr val="bg2">
                    <a:lumMod val="25000"/>
                  </a:schemeClr>
                </a:solidFill>
              </a:rPr>
              <a:t>greyed</a:t>
            </a:r>
            <a:r>
              <a:rPr lang="en-US" dirty="0" smtClean="0">
                <a:solidFill>
                  <a:schemeClr val="bg2">
                    <a:lumMod val="25000"/>
                  </a:schemeClr>
                </a:solidFill>
              </a:rPr>
              <a:t> out, Forethought has already saved your work</a:t>
            </a:r>
            <a:endParaRPr lang="en-US" dirty="0">
              <a:solidFill>
                <a:schemeClr val="bg2">
                  <a:lumMod val="25000"/>
                </a:schemeClr>
              </a:solidFill>
            </a:endParaRPr>
          </a:p>
        </p:txBody>
      </p:sp>
      <p:sp>
        <p:nvSpPr>
          <p:cNvPr id="15" name="TextBox 14"/>
          <p:cNvSpPr txBox="1"/>
          <p:nvPr/>
        </p:nvSpPr>
        <p:spPr>
          <a:xfrm>
            <a:off x="2286000" y="2057400"/>
            <a:ext cx="2971800" cy="1585049"/>
          </a:xfrm>
          <a:prstGeom prst="rect">
            <a:avLst/>
          </a:prstGeom>
          <a:noFill/>
        </p:spPr>
        <p:txBody>
          <a:bodyPr wrap="square" rtlCol="0">
            <a:spAutoFit/>
          </a:bodyPr>
          <a:lstStyle/>
          <a:p>
            <a:r>
              <a:rPr lang="en-US" dirty="0" smtClean="0">
                <a:solidFill>
                  <a:schemeClr val="bg2">
                    <a:lumMod val="25000"/>
                  </a:schemeClr>
                </a:solidFill>
              </a:rPr>
              <a:t>Spell Check: Click the icon to run spell check.</a:t>
            </a:r>
          </a:p>
          <a:p>
            <a:endParaRPr lang="en-US" sz="500" dirty="0" smtClean="0">
              <a:solidFill>
                <a:schemeClr val="bg2">
                  <a:lumMod val="25000"/>
                </a:schemeClr>
              </a:solidFill>
            </a:endParaRPr>
          </a:p>
          <a:p>
            <a:r>
              <a:rPr lang="en-US" dirty="0" smtClean="0">
                <a:solidFill>
                  <a:schemeClr val="bg2">
                    <a:lumMod val="25000"/>
                  </a:schemeClr>
                </a:solidFill>
              </a:rPr>
              <a:t>If you use Firefox, misspelled words will be underlined in red like in Word.</a:t>
            </a:r>
            <a:endParaRPr lang="en-US" dirty="0">
              <a:solidFill>
                <a:schemeClr val="bg2">
                  <a:lumMod val="25000"/>
                </a:schemeClr>
              </a:solidFill>
            </a:endParaRPr>
          </a:p>
        </p:txBody>
      </p:sp>
      <p:sp>
        <p:nvSpPr>
          <p:cNvPr id="16" name="TextBox 15"/>
          <p:cNvSpPr txBox="1"/>
          <p:nvPr/>
        </p:nvSpPr>
        <p:spPr>
          <a:xfrm>
            <a:off x="3733800" y="4648200"/>
            <a:ext cx="2438400" cy="1754326"/>
          </a:xfrm>
          <a:prstGeom prst="rect">
            <a:avLst/>
          </a:prstGeom>
          <a:noFill/>
        </p:spPr>
        <p:txBody>
          <a:bodyPr wrap="square" rtlCol="0">
            <a:spAutoFit/>
          </a:bodyPr>
          <a:lstStyle/>
          <a:p>
            <a:r>
              <a:rPr lang="en-US" dirty="0" smtClean="0">
                <a:solidFill>
                  <a:schemeClr val="bg2">
                    <a:lumMod val="25000"/>
                  </a:schemeClr>
                </a:solidFill>
              </a:rPr>
              <a:t>Cut, Copy, and Paste: only available in Internet Explorer</a:t>
            </a:r>
          </a:p>
          <a:p>
            <a:endParaRPr lang="en-US" dirty="0" smtClean="0">
              <a:solidFill>
                <a:schemeClr val="bg2">
                  <a:lumMod val="25000"/>
                </a:schemeClr>
              </a:solidFill>
            </a:endParaRPr>
          </a:p>
          <a:p>
            <a:r>
              <a:rPr lang="en-US" dirty="0" smtClean="0">
                <a:solidFill>
                  <a:schemeClr val="bg2">
                    <a:lumMod val="25000"/>
                  </a:schemeClr>
                </a:solidFill>
              </a:rPr>
              <a:t>You can always use </a:t>
            </a:r>
            <a:r>
              <a:rPr lang="en-US" dirty="0" err="1" smtClean="0">
                <a:solidFill>
                  <a:schemeClr val="bg2">
                    <a:lumMod val="25000"/>
                  </a:schemeClr>
                </a:solidFill>
              </a:rPr>
              <a:t>ctrl+x</a:t>
            </a:r>
            <a:r>
              <a:rPr lang="en-US" dirty="0" smtClean="0">
                <a:solidFill>
                  <a:schemeClr val="bg2">
                    <a:lumMod val="25000"/>
                  </a:schemeClr>
                </a:solidFill>
              </a:rPr>
              <a:t>, </a:t>
            </a:r>
            <a:r>
              <a:rPr lang="en-US" dirty="0" err="1" smtClean="0">
                <a:solidFill>
                  <a:schemeClr val="bg2">
                    <a:lumMod val="25000"/>
                  </a:schemeClr>
                </a:solidFill>
              </a:rPr>
              <a:t>ctrl+c</a:t>
            </a:r>
            <a:r>
              <a:rPr lang="en-US" dirty="0" smtClean="0">
                <a:solidFill>
                  <a:schemeClr val="bg2">
                    <a:lumMod val="25000"/>
                  </a:schemeClr>
                </a:solidFill>
              </a:rPr>
              <a:t>, </a:t>
            </a:r>
            <a:r>
              <a:rPr lang="en-US" dirty="0" err="1" smtClean="0">
                <a:solidFill>
                  <a:schemeClr val="bg2">
                    <a:lumMod val="25000"/>
                  </a:schemeClr>
                </a:solidFill>
              </a:rPr>
              <a:t>ctrl+v</a:t>
            </a:r>
            <a:r>
              <a:rPr lang="en-US" dirty="0" smtClean="0">
                <a:solidFill>
                  <a:schemeClr val="bg2">
                    <a:lumMod val="25000"/>
                  </a:schemeClr>
                </a:solidFill>
              </a:rPr>
              <a:t> </a:t>
            </a:r>
            <a:endParaRPr lang="en-US" dirty="0">
              <a:solidFill>
                <a:schemeClr val="bg2">
                  <a:lumMod val="25000"/>
                </a:schemeClr>
              </a:solidFill>
            </a:endParaRPr>
          </a:p>
        </p:txBody>
      </p:sp>
      <p:sp>
        <p:nvSpPr>
          <p:cNvPr id="17" name="TextBox 16"/>
          <p:cNvSpPr txBox="1"/>
          <p:nvPr/>
        </p:nvSpPr>
        <p:spPr>
          <a:xfrm>
            <a:off x="5181600" y="2514600"/>
            <a:ext cx="2438400" cy="923330"/>
          </a:xfrm>
          <a:prstGeom prst="rect">
            <a:avLst/>
          </a:prstGeom>
          <a:noFill/>
        </p:spPr>
        <p:txBody>
          <a:bodyPr wrap="square" rtlCol="0">
            <a:spAutoFit/>
          </a:bodyPr>
          <a:lstStyle/>
          <a:p>
            <a:r>
              <a:rPr lang="en-US" dirty="0" smtClean="0">
                <a:solidFill>
                  <a:schemeClr val="bg2">
                    <a:lumMod val="25000"/>
                  </a:schemeClr>
                </a:solidFill>
              </a:rPr>
              <a:t>Undo and Redo: only applies to the typing in the white space.</a:t>
            </a:r>
            <a:endParaRPr lang="en-US" dirty="0">
              <a:solidFill>
                <a:schemeClr val="bg2">
                  <a:lumMod val="25000"/>
                </a:schemeClr>
              </a:solidFill>
            </a:endParaRPr>
          </a:p>
        </p:txBody>
      </p:sp>
      <p:sp>
        <p:nvSpPr>
          <p:cNvPr id="18" name="TextBox 17"/>
          <p:cNvSpPr txBox="1"/>
          <p:nvPr/>
        </p:nvSpPr>
        <p:spPr>
          <a:xfrm>
            <a:off x="6096000" y="4904363"/>
            <a:ext cx="3048000" cy="1877437"/>
          </a:xfrm>
          <a:prstGeom prst="rect">
            <a:avLst/>
          </a:prstGeom>
          <a:noFill/>
        </p:spPr>
        <p:txBody>
          <a:bodyPr wrap="square" rtlCol="0">
            <a:spAutoFit/>
          </a:bodyPr>
          <a:lstStyle/>
          <a:p>
            <a:r>
              <a:rPr lang="en-US" dirty="0" smtClean="0">
                <a:solidFill>
                  <a:schemeClr val="bg2">
                    <a:lumMod val="25000"/>
                  </a:schemeClr>
                </a:solidFill>
              </a:rPr>
              <a:t>Create a Link: copy and paste the URL, add link text.</a:t>
            </a:r>
          </a:p>
          <a:p>
            <a:endParaRPr lang="en-US" sz="800" dirty="0" smtClean="0">
              <a:solidFill>
                <a:schemeClr val="bg2">
                  <a:lumMod val="25000"/>
                </a:schemeClr>
              </a:solidFill>
            </a:endParaRPr>
          </a:p>
          <a:p>
            <a:r>
              <a:rPr lang="en-US" dirty="0" smtClean="0">
                <a:solidFill>
                  <a:schemeClr val="bg2">
                    <a:lumMod val="25000"/>
                  </a:schemeClr>
                </a:solidFill>
              </a:rPr>
              <a:t>In Internet Explorer, you can paste the URL directly to white space and it will turn into a link once you hit Enter.</a:t>
            </a:r>
            <a:endParaRPr lang="en-US" dirty="0">
              <a:solidFill>
                <a:schemeClr val="bg2">
                  <a:lumMod val="25000"/>
                </a:schemeClr>
              </a:solidFill>
            </a:endParaRPr>
          </a:p>
        </p:txBody>
      </p:sp>
      <p:sp>
        <p:nvSpPr>
          <p:cNvPr id="19" name="TextBox 18"/>
          <p:cNvSpPr txBox="1"/>
          <p:nvPr/>
        </p:nvSpPr>
        <p:spPr>
          <a:xfrm>
            <a:off x="7391400" y="2667000"/>
            <a:ext cx="1752600" cy="923330"/>
          </a:xfrm>
          <a:prstGeom prst="rect">
            <a:avLst/>
          </a:prstGeom>
          <a:noFill/>
        </p:spPr>
        <p:txBody>
          <a:bodyPr wrap="square" rtlCol="0">
            <a:spAutoFit/>
          </a:bodyPr>
          <a:lstStyle/>
          <a:p>
            <a:pPr algn="r"/>
            <a:r>
              <a:rPr lang="en-US" dirty="0" smtClean="0">
                <a:solidFill>
                  <a:schemeClr val="bg2">
                    <a:lumMod val="25000"/>
                  </a:schemeClr>
                </a:solidFill>
              </a:rPr>
              <a:t>Insert a table, horizontal line, or picture.</a:t>
            </a:r>
            <a:endParaRPr lang="en-US" dirty="0">
              <a:solidFill>
                <a:schemeClr val="bg2">
                  <a:lumMod val="25000"/>
                </a:schemeClr>
              </a:solidFill>
            </a:endParaRPr>
          </a:p>
        </p:txBody>
      </p:sp>
      <p:cxnSp>
        <p:nvCxnSpPr>
          <p:cNvPr id="21" name="Straight Arrow Connector 20"/>
          <p:cNvCxnSpPr/>
          <p:nvPr/>
        </p:nvCxnSpPr>
        <p:spPr>
          <a:xfrm flipV="1">
            <a:off x="381000" y="4419600"/>
            <a:ext cx="0" cy="3810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2743200" y="4419600"/>
            <a:ext cx="0" cy="3810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7086600" y="4495800"/>
            <a:ext cx="0" cy="3810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371600" y="3429000"/>
            <a:ext cx="0" cy="4572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3200400" y="3581400"/>
            <a:ext cx="0" cy="4572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nvGrpSpPr>
          <p:cNvPr id="39" name="Group 38"/>
          <p:cNvGrpSpPr/>
          <p:nvPr/>
        </p:nvGrpSpPr>
        <p:grpSpPr>
          <a:xfrm>
            <a:off x="3962400" y="4495800"/>
            <a:ext cx="1143000" cy="228600"/>
            <a:chOff x="3962400" y="4495800"/>
            <a:chExt cx="1143000" cy="228600"/>
          </a:xfrm>
        </p:grpSpPr>
        <p:cxnSp>
          <p:nvCxnSpPr>
            <p:cNvPr id="33" name="Straight Arrow Connector 32"/>
            <p:cNvCxnSpPr/>
            <p:nvPr/>
          </p:nvCxnSpPr>
          <p:spPr>
            <a:xfrm flipH="1" flipV="1">
              <a:off x="3962400" y="4495800"/>
              <a:ext cx="609600" cy="2286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4572000" y="4495800"/>
              <a:ext cx="533400" cy="2286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grpSp>
        <p:nvGrpSpPr>
          <p:cNvPr id="41" name="Group 40"/>
          <p:cNvGrpSpPr/>
          <p:nvPr/>
        </p:nvGrpSpPr>
        <p:grpSpPr>
          <a:xfrm rot="10800000">
            <a:off x="5715001" y="3505200"/>
            <a:ext cx="762000" cy="457200"/>
            <a:chOff x="3962400" y="4495800"/>
            <a:chExt cx="1143000" cy="228600"/>
          </a:xfrm>
        </p:grpSpPr>
        <p:cxnSp>
          <p:nvCxnSpPr>
            <p:cNvPr id="42" name="Straight Arrow Connector 41"/>
            <p:cNvCxnSpPr/>
            <p:nvPr/>
          </p:nvCxnSpPr>
          <p:spPr>
            <a:xfrm flipH="1" flipV="1">
              <a:off x="3962400" y="4495800"/>
              <a:ext cx="609600" cy="2286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4572000" y="4495800"/>
              <a:ext cx="533400" cy="2286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grpSp>
        <p:nvGrpSpPr>
          <p:cNvPr id="44" name="Group 43"/>
          <p:cNvGrpSpPr/>
          <p:nvPr/>
        </p:nvGrpSpPr>
        <p:grpSpPr>
          <a:xfrm rot="10800000">
            <a:off x="7696200" y="3657600"/>
            <a:ext cx="1143000" cy="228600"/>
            <a:chOff x="3962400" y="4495800"/>
            <a:chExt cx="1143000" cy="228600"/>
          </a:xfrm>
        </p:grpSpPr>
        <p:cxnSp>
          <p:nvCxnSpPr>
            <p:cNvPr id="45" name="Straight Arrow Connector 44"/>
            <p:cNvCxnSpPr/>
            <p:nvPr/>
          </p:nvCxnSpPr>
          <p:spPr>
            <a:xfrm flipH="1" flipV="1">
              <a:off x="3962400" y="4495800"/>
              <a:ext cx="609600" cy="2286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4572000" y="4495800"/>
              <a:ext cx="533400" cy="22860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981200" y="76200"/>
            <a:ext cx="71628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eduphoria! </a:t>
            </a:r>
            <a:r>
              <a:rPr kumimoji="0" lang="en-US" sz="4000" b="1" i="0" u="none" strike="noStrike" kern="1200" cap="none" spc="0" normalizeH="0" baseline="0" noProof="0" dirty="0" err="1"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Birdville</a:t>
            </a:r>
            <a:r>
              <a:rPr kumimoji="0" lang="en-US" sz="40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 Website</a:t>
            </a:r>
          </a:p>
        </p:txBody>
      </p:sp>
      <p:sp>
        <p:nvSpPr>
          <p:cNvPr id="10" name="Rounded Rectangle 9"/>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83971" name="Picture 3"/>
          <p:cNvPicPr>
            <a:picLocks noChangeAspect="1" noChangeArrowheads="1"/>
          </p:cNvPicPr>
          <p:nvPr/>
        </p:nvPicPr>
        <p:blipFill>
          <a:blip r:embed="rId2" cstate="print"/>
          <a:srcRect/>
          <a:stretch>
            <a:fillRect/>
          </a:stretch>
        </p:blipFill>
        <p:spPr bwMode="auto">
          <a:xfrm>
            <a:off x="156093" y="1524000"/>
            <a:ext cx="8987907" cy="533400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981200" y="76200"/>
            <a:ext cx="71628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eduphoria! Birdville Website</a:t>
            </a:r>
          </a:p>
        </p:txBody>
      </p:sp>
      <p:sp>
        <p:nvSpPr>
          <p:cNvPr id="10" name="Rounded Rectangle 9"/>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83970" name="Picture 2"/>
          <p:cNvPicPr>
            <a:picLocks noChangeAspect="1" noChangeArrowheads="1"/>
          </p:cNvPicPr>
          <p:nvPr/>
        </p:nvPicPr>
        <p:blipFill>
          <a:blip r:embed="rId2" cstate="print"/>
          <a:srcRect/>
          <a:stretch>
            <a:fillRect/>
          </a:stretch>
        </p:blipFill>
        <p:spPr bwMode="auto">
          <a:xfrm>
            <a:off x="152400" y="1828800"/>
            <a:ext cx="4800600" cy="4648200"/>
          </a:xfrm>
          <a:prstGeom prst="rect">
            <a:avLst/>
          </a:prstGeom>
          <a:noFill/>
          <a:ln w="9525">
            <a:noFill/>
            <a:miter lim="800000"/>
            <a:headEnd/>
            <a:tailEnd/>
          </a:ln>
        </p:spPr>
      </p:pic>
      <p:sp>
        <p:nvSpPr>
          <p:cNvPr id="12" name="Rectangle 11"/>
          <p:cNvSpPr/>
          <p:nvPr/>
        </p:nvSpPr>
        <p:spPr>
          <a:xfrm>
            <a:off x="4953000" y="1752600"/>
            <a:ext cx="4191000" cy="3970318"/>
          </a:xfrm>
          <a:prstGeom prst="rect">
            <a:avLst/>
          </a:prstGeom>
        </p:spPr>
        <p:txBody>
          <a:bodyPr wrap="square">
            <a:spAutoFit/>
          </a:bodyPr>
          <a:lstStyle/>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Direct URL:</a:t>
            </a:r>
          </a:p>
          <a:p>
            <a:pPr>
              <a:spcAft>
                <a:spcPts val="1200"/>
              </a:spcAft>
            </a:pPr>
            <a:r>
              <a:rPr lang="en-US" sz="2400" b="1" dirty="0" smtClean="0">
                <a:solidFill>
                  <a:schemeClr val="accent2"/>
                </a:solidFill>
                <a:latin typeface="Calibri" pitchFamily="34" charset="0"/>
                <a:cs typeface="Calibri" pitchFamily="34" charset="0"/>
                <a:hlinkClick r:id="rId3"/>
              </a:rPr>
              <a:t>http://schools.birdvilleschools.net/eduphoria</a:t>
            </a:r>
            <a:endParaRPr lang="en-US" sz="2400" b="1" dirty="0" smtClean="0">
              <a:solidFill>
                <a:schemeClr val="accent2"/>
              </a:solidFill>
              <a:latin typeface="Calibri" pitchFamily="34" charset="0"/>
              <a:cs typeface="Calibri" pitchFamily="34" charset="0"/>
            </a:endParaRPr>
          </a:p>
          <a:p>
            <a:pPr>
              <a:spcAft>
                <a:spcPts val="1200"/>
              </a:spcAft>
              <a:buFont typeface="Wingdings" pitchFamily="2" charset="2"/>
              <a:buChar char="q"/>
            </a:pPr>
            <a:endParaRPr lang="en-US" sz="2400" b="1" dirty="0" smtClean="0">
              <a:solidFill>
                <a:schemeClr val="accent2"/>
              </a:solidFill>
              <a:latin typeface="Calibri" pitchFamily="34" charset="0"/>
              <a:cs typeface="Calibri" pitchFamily="34" charset="0"/>
            </a:endParaRPr>
          </a:p>
          <a:p>
            <a:pPr>
              <a:spcAft>
                <a:spcPts val="1200"/>
              </a:spcAft>
              <a:buFont typeface="Wingdings" pitchFamily="2" charset="2"/>
              <a:buChar char="q"/>
            </a:pPr>
            <a:r>
              <a:rPr lang="en-US" sz="2400" b="1" dirty="0" smtClean="0">
                <a:solidFill>
                  <a:schemeClr val="bg2">
                    <a:lumMod val="25000"/>
                  </a:schemeClr>
                </a:solidFill>
                <a:latin typeface="Calibri" pitchFamily="34" charset="0"/>
                <a:cs typeface="Calibri" pitchFamily="34" charset="0"/>
              </a:rPr>
              <a:t> Select an application</a:t>
            </a:r>
          </a:p>
          <a:p>
            <a:pPr>
              <a:spcAft>
                <a:spcPts val="1200"/>
              </a:spcAft>
              <a:buFont typeface="Wingdings" pitchFamily="2" charset="2"/>
              <a:buChar char="q"/>
            </a:pPr>
            <a:endParaRPr lang="en-US" sz="2400" b="1" dirty="0" smtClean="0">
              <a:solidFill>
                <a:schemeClr val="accent2"/>
              </a:solidFill>
              <a:latin typeface="Calibri" pitchFamily="34" charset="0"/>
              <a:cs typeface="Calibri" pitchFamily="34" charset="0"/>
            </a:endParaRPr>
          </a:p>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Find helpful resources</a:t>
            </a:r>
          </a:p>
          <a:p>
            <a:pPr>
              <a:spcAft>
                <a:spcPts val="1200"/>
              </a:spcAft>
            </a:pPr>
            <a:endParaRPr lang="en-US" sz="2400" b="1" dirty="0" smtClean="0">
              <a:solidFill>
                <a:schemeClr val="accent2"/>
              </a:solidFill>
              <a:latin typeface="Calibri" pitchFamily="34" charset="0"/>
              <a:cs typeface="Calibri" pitchFamily="34" charset="0"/>
            </a:endParaRPr>
          </a:p>
        </p:txBody>
      </p:sp>
    </p:spTree>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981200" y="76200"/>
            <a:ext cx="71628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eduphoria! Birdville Website</a:t>
            </a:r>
          </a:p>
        </p:txBody>
      </p:sp>
      <p:sp>
        <p:nvSpPr>
          <p:cNvPr id="10" name="Rounded Rectangle 9"/>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84994" name="Picture 2"/>
          <p:cNvPicPr>
            <a:picLocks noChangeAspect="1" noChangeArrowheads="1"/>
          </p:cNvPicPr>
          <p:nvPr/>
        </p:nvPicPr>
        <p:blipFill>
          <a:blip r:embed="rId2" cstate="print"/>
          <a:srcRect/>
          <a:stretch>
            <a:fillRect/>
          </a:stretch>
        </p:blipFill>
        <p:spPr bwMode="auto">
          <a:xfrm>
            <a:off x="228600" y="1905000"/>
            <a:ext cx="5257800" cy="4572000"/>
          </a:xfrm>
          <a:prstGeom prst="rect">
            <a:avLst/>
          </a:prstGeom>
          <a:ln>
            <a:noFill/>
          </a:ln>
          <a:effectLst>
            <a:softEdge rad="112500"/>
          </a:effectLst>
        </p:spPr>
      </p:pic>
      <p:sp>
        <p:nvSpPr>
          <p:cNvPr id="8" name="Rectangle 7"/>
          <p:cNvSpPr/>
          <p:nvPr/>
        </p:nvSpPr>
        <p:spPr>
          <a:xfrm>
            <a:off x="5715000" y="1718131"/>
            <a:ext cx="3429000" cy="5447645"/>
          </a:xfrm>
          <a:prstGeom prst="rect">
            <a:avLst/>
          </a:prstGeom>
        </p:spPr>
        <p:txBody>
          <a:bodyPr wrap="square">
            <a:spAutoFit/>
          </a:bodyPr>
          <a:lstStyle/>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Forethought resources</a:t>
            </a:r>
          </a:p>
          <a:p>
            <a:pPr>
              <a:spcAft>
                <a:spcPts val="1200"/>
              </a:spcAft>
              <a:buFont typeface="Wingdings" pitchFamily="2" charset="2"/>
              <a:buChar char="q"/>
            </a:pPr>
            <a:r>
              <a:rPr lang="en-US" sz="2400" b="1" dirty="0" smtClean="0">
                <a:solidFill>
                  <a:schemeClr val="bg2">
                    <a:lumMod val="25000"/>
                  </a:schemeClr>
                </a:solidFill>
                <a:latin typeface="Calibri" pitchFamily="34" charset="0"/>
                <a:cs typeface="Calibri" pitchFamily="34" charset="0"/>
              </a:rPr>
              <a:t> All training presentations, including today’s, are available</a:t>
            </a:r>
            <a:endParaRPr lang="en-US" sz="1200" b="1" dirty="0" smtClean="0">
              <a:solidFill>
                <a:schemeClr val="bg2">
                  <a:lumMod val="25000"/>
                </a:schemeClr>
              </a:solidFill>
              <a:latin typeface="Calibri" pitchFamily="34" charset="0"/>
              <a:cs typeface="Calibri" pitchFamily="34" charset="0"/>
            </a:endParaRPr>
          </a:p>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How-To resources</a:t>
            </a:r>
          </a:p>
          <a:p>
            <a:pPr>
              <a:spcAft>
                <a:spcPts val="1200"/>
              </a:spcAft>
              <a:buFont typeface="Wingdings" pitchFamily="2" charset="2"/>
              <a:buChar char="q"/>
            </a:pPr>
            <a:r>
              <a:rPr lang="en-US" sz="2400" b="1" dirty="0" smtClean="0">
                <a:solidFill>
                  <a:schemeClr val="bg2">
                    <a:lumMod val="25000"/>
                  </a:schemeClr>
                </a:solidFill>
                <a:latin typeface="Calibri" pitchFamily="34" charset="0"/>
                <a:cs typeface="Calibri" pitchFamily="34" charset="0"/>
              </a:rPr>
              <a:t> Topic on the left, available resources on the right</a:t>
            </a:r>
          </a:p>
          <a:p>
            <a:pPr>
              <a:spcAft>
                <a:spcPts val="1200"/>
              </a:spcAft>
              <a:buFont typeface="Wingdings" pitchFamily="2" charset="2"/>
              <a:buChar char="q"/>
            </a:pPr>
            <a:r>
              <a:rPr lang="en-US" sz="2400" b="1" dirty="0" smtClean="0">
                <a:solidFill>
                  <a:schemeClr val="accent2"/>
                </a:solidFill>
                <a:latin typeface="Calibri" pitchFamily="34" charset="0"/>
                <a:cs typeface="Calibri" pitchFamily="34" charset="0"/>
              </a:rPr>
              <a:t> How-To videos</a:t>
            </a:r>
          </a:p>
          <a:p>
            <a:pPr>
              <a:spcAft>
                <a:spcPts val="1200"/>
              </a:spcAft>
              <a:buFont typeface="Wingdings" pitchFamily="2" charset="2"/>
              <a:buChar char="q"/>
            </a:pPr>
            <a:r>
              <a:rPr lang="en-US" sz="2400" b="1" dirty="0" smtClean="0">
                <a:solidFill>
                  <a:schemeClr val="bg2">
                    <a:lumMod val="25000"/>
                  </a:schemeClr>
                </a:solidFill>
                <a:latin typeface="Calibri" pitchFamily="34" charset="0"/>
                <a:cs typeface="Calibri" pitchFamily="34" charset="0"/>
              </a:rPr>
              <a:t> More added every week!</a:t>
            </a:r>
          </a:p>
          <a:p>
            <a:pPr>
              <a:spcAft>
                <a:spcPts val="1200"/>
              </a:spcAft>
            </a:pPr>
            <a:endParaRPr lang="en-US" sz="2400" b="1" dirty="0" smtClean="0">
              <a:solidFill>
                <a:schemeClr val="accent2"/>
              </a:solidFill>
              <a:latin typeface="Calibri" pitchFamily="34" charset="0"/>
              <a:cs typeface="Calibri" pitchFamily="34" charset="0"/>
            </a:endParaRPr>
          </a:p>
        </p:txBody>
      </p:sp>
    </p:spTree>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8" name="Picture 4" descr="http://4.bp.blogspot.com/_nY0keet4pLM/S7yY82tyZqI/AAAAAAAABvo/tlulNuQFpWo/s400/thumbs-up-orangutan.jpg">
            <a:hlinkClick r:id="rId2"/>
          </p:cNvPr>
          <p:cNvPicPr>
            <a:picLocks noChangeAspect="1" noChangeArrowheads="1"/>
          </p:cNvPicPr>
          <p:nvPr/>
        </p:nvPicPr>
        <p:blipFill>
          <a:blip r:embed="rId3" cstate="print"/>
          <a:srcRect/>
          <a:stretch>
            <a:fillRect/>
          </a:stretch>
        </p:blipFill>
        <p:spPr bwMode="auto">
          <a:xfrm>
            <a:off x="3809999" y="2514600"/>
            <a:ext cx="5041803" cy="3352800"/>
          </a:xfrm>
          <a:prstGeom prst="rect">
            <a:avLst/>
          </a:prstGeom>
          <a:noFill/>
        </p:spPr>
      </p:pic>
      <p:sp>
        <p:nvSpPr>
          <p:cNvPr id="2" name="Title 1"/>
          <p:cNvSpPr>
            <a:spLocks noGrp="1"/>
          </p:cNvSpPr>
          <p:nvPr>
            <p:ph type="title"/>
          </p:nvPr>
        </p:nvSpPr>
        <p:spPr/>
        <p:txBody>
          <a:bodyPr/>
          <a:lstStyle/>
          <a:p>
            <a:r>
              <a:rPr lang="en-US" dirty="0" smtClean="0"/>
              <a:t>AFTER EDUPHORIA TRAINING…</a:t>
            </a:r>
            <a:endParaRPr lang="en-US" dirty="0"/>
          </a:p>
        </p:txBody>
      </p:sp>
      <p:sp>
        <p:nvSpPr>
          <p:cNvPr id="5" name="Cloud Callout 4"/>
          <p:cNvSpPr/>
          <p:nvPr/>
        </p:nvSpPr>
        <p:spPr>
          <a:xfrm>
            <a:off x="228600" y="1447800"/>
            <a:ext cx="4114800" cy="2514600"/>
          </a:xfrm>
          <a:prstGeom prst="cloudCallout">
            <a:avLst>
              <a:gd name="adj1" fmla="val 93390"/>
              <a:gd name="adj2" fmla="val 78069"/>
            </a:avLst>
          </a:prstGeom>
          <a:solidFill>
            <a:srgbClr val="EB873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I got this now folks! </a:t>
            </a:r>
          </a:p>
          <a:p>
            <a:pPr algn="ctr"/>
            <a:r>
              <a:rPr lang="en-US" sz="2000" b="1" dirty="0" smtClean="0"/>
              <a:t>Turn me loose </a:t>
            </a:r>
          </a:p>
          <a:p>
            <a:pPr algn="ctr"/>
            <a:r>
              <a:rPr lang="en-US" sz="2000" b="1" dirty="0" smtClean="0"/>
              <a:t>and </a:t>
            </a:r>
          </a:p>
          <a:p>
            <a:pPr algn="ctr"/>
            <a:r>
              <a:rPr lang="en-US" sz="2000" b="1" dirty="0" smtClean="0"/>
              <a:t>let me teach! </a:t>
            </a:r>
          </a:p>
          <a:p>
            <a:pPr algn="ctr"/>
            <a:r>
              <a:rPr lang="en-US" sz="2000" b="1" dirty="0" err="1" smtClean="0"/>
              <a:t>Yeeehaw</a:t>
            </a:r>
            <a:r>
              <a:rPr lang="en-US" sz="2000" b="1" dirty="0" smtClean="0"/>
              <a:t>!</a:t>
            </a:r>
            <a:endParaRPr lang="en-US" sz="2000" b="1" dirty="0"/>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solidFill>
                  <a:srgbClr val="0070C0"/>
                </a:solidFill>
              </a:rPr>
              <a:t>EDUPHORIA </a:t>
            </a:r>
            <a:br>
              <a:rPr lang="en-US" dirty="0" smtClean="0">
                <a:solidFill>
                  <a:srgbClr val="0070C0"/>
                </a:solidFill>
              </a:rPr>
            </a:br>
            <a:r>
              <a:rPr lang="en-US" dirty="0" smtClean="0">
                <a:solidFill>
                  <a:srgbClr val="EB8735"/>
                </a:solidFill>
              </a:rPr>
              <a:t>EDIT Schedule for 2013-2014</a:t>
            </a:r>
            <a:endParaRPr lang="en-US" dirty="0">
              <a:solidFill>
                <a:srgbClr val="EB8735"/>
              </a:solidFill>
            </a:endParaRPr>
          </a:p>
        </p:txBody>
      </p:sp>
      <p:sp>
        <p:nvSpPr>
          <p:cNvPr id="3" name="Content Placeholder 2"/>
          <p:cNvSpPr>
            <a:spLocks noGrp="1"/>
          </p:cNvSpPr>
          <p:nvPr>
            <p:ph sz="quarter" idx="1"/>
          </p:nvPr>
        </p:nvSpPr>
        <p:spPr>
          <a:xfrm>
            <a:off x="0" y="1600200"/>
            <a:ext cx="8766048" cy="5257800"/>
          </a:xfrm>
        </p:spPr>
        <p:txBody>
          <a:bodyPr>
            <a:normAutofit/>
          </a:bodyPr>
          <a:lstStyle/>
          <a:p>
            <a:pPr lvl="1">
              <a:lnSpc>
                <a:spcPct val="120000"/>
              </a:lnSpc>
              <a:buFont typeface="Wingdings" pitchFamily="2" charset="2"/>
              <a:buChar char="q"/>
            </a:pPr>
            <a:r>
              <a:rPr lang="en-US" sz="2400" dirty="0" smtClean="0">
                <a:solidFill>
                  <a:schemeClr val="bg2">
                    <a:lumMod val="25000"/>
                  </a:schemeClr>
                </a:solidFill>
              </a:rPr>
              <a:t>Log in to Forethought</a:t>
            </a:r>
          </a:p>
          <a:p>
            <a:pPr lvl="1">
              <a:lnSpc>
                <a:spcPct val="120000"/>
              </a:lnSpc>
              <a:buFont typeface="Wingdings" pitchFamily="2" charset="2"/>
              <a:buChar char="q"/>
            </a:pPr>
            <a:r>
              <a:rPr lang="en-US" sz="2400" dirty="0" smtClean="0">
                <a:solidFill>
                  <a:schemeClr val="bg2">
                    <a:lumMod val="25000"/>
                  </a:schemeClr>
                </a:solidFill>
              </a:rPr>
              <a:t>Change My Settings</a:t>
            </a:r>
          </a:p>
          <a:p>
            <a:pPr lvl="1">
              <a:lnSpc>
                <a:spcPct val="120000"/>
              </a:lnSpc>
              <a:buFont typeface="Wingdings" pitchFamily="2" charset="2"/>
              <a:buChar char="q"/>
            </a:pPr>
            <a:r>
              <a:rPr lang="en-US" sz="2400" dirty="0" smtClean="0">
                <a:solidFill>
                  <a:schemeClr val="bg2">
                    <a:lumMod val="25000"/>
                  </a:schemeClr>
                </a:solidFill>
              </a:rPr>
              <a:t>My Schedules</a:t>
            </a:r>
          </a:p>
          <a:p>
            <a:pPr lvl="1">
              <a:lnSpc>
                <a:spcPct val="120000"/>
              </a:lnSpc>
              <a:buFont typeface="Wingdings" pitchFamily="2" charset="2"/>
              <a:buChar char="q"/>
            </a:pPr>
            <a:r>
              <a:rPr lang="en-US" sz="2400" dirty="0" smtClean="0">
                <a:solidFill>
                  <a:schemeClr val="bg2">
                    <a:lumMod val="25000"/>
                  </a:schemeClr>
                </a:solidFill>
              </a:rPr>
              <a:t>Click your 2012-2013 schedule</a:t>
            </a:r>
          </a:p>
          <a:p>
            <a:pPr lvl="1">
              <a:lnSpc>
                <a:spcPct val="120000"/>
              </a:lnSpc>
              <a:buFont typeface="Wingdings" pitchFamily="2" charset="2"/>
              <a:buChar char="q"/>
            </a:pPr>
            <a:r>
              <a:rPr lang="en-US" sz="2400" dirty="0" smtClean="0">
                <a:solidFill>
                  <a:schemeClr val="bg2">
                    <a:lumMod val="25000"/>
                  </a:schemeClr>
                </a:solidFill>
              </a:rPr>
              <a:t>Click Edit Schedule</a:t>
            </a:r>
          </a:p>
          <a:p>
            <a:pPr lvl="1">
              <a:lnSpc>
                <a:spcPct val="120000"/>
              </a:lnSpc>
              <a:buFont typeface="Wingdings" pitchFamily="2" charset="2"/>
              <a:buChar char="q"/>
            </a:pPr>
            <a:r>
              <a:rPr lang="en-US" sz="2400" dirty="0" smtClean="0">
                <a:solidFill>
                  <a:schemeClr val="bg2">
                    <a:lumMod val="25000"/>
                  </a:schemeClr>
                </a:solidFill>
              </a:rPr>
              <a:t>Rename Schedule for 2013-2014 School Year</a:t>
            </a:r>
          </a:p>
          <a:p>
            <a:pPr lvl="1">
              <a:lnSpc>
                <a:spcPct val="120000"/>
              </a:lnSpc>
              <a:buFont typeface="Wingdings" pitchFamily="2" charset="2"/>
              <a:buChar char="q"/>
            </a:pPr>
            <a:r>
              <a:rPr lang="en-US" sz="2400" dirty="0" smtClean="0">
                <a:solidFill>
                  <a:schemeClr val="bg2">
                    <a:lumMod val="25000"/>
                  </a:schemeClr>
                </a:solidFill>
              </a:rPr>
              <a:t>Add, Delete Classes to be taught this year</a:t>
            </a:r>
          </a:p>
          <a:p>
            <a:pPr lvl="2">
              <a:lnSpc>
                <a:spcPct val="120000"/>
              </a:lnSpc>
              <a:buFont typeface="Wingdings" pitchFamily="2" charset="2"/>
              <a:buChar char="ü"/>
            </a:pPr>
            <a:r>
              <a:rPr lang="en-US" sz="1800" dirty="0" smtClean="0">
                <a:solidFill>
                  <a:schemeClr val="bg2">
                    <a:lumMod val="25000"/>
                  </a:schemeClr>
                </a:solidFill>
              </a:rPr>
              <a:t>Move Classes up or down as preferred</a:t>
            </a:r>
          </a:p>
          <a:p>
            <a:pPr lvl="1">
              <a:lnSpc>
                <a:spcPct val="120000"/>
              </a:lnSpc>
              <a:buFont typeface="Wingdings" pitchFamily="2" charset="2"/>
              <a:buChar char="q"/>
            </a:pPr>
            <a:r>
              <a:rPr lang="en-US" sz="2400" dirty="0" smtClean="0">
                <a:solidFill>
                  <a:schemeClr val="bg2">
                    <a:lumMod val="25000"/>
                  </a:schemeClr>
                </a:solidFill>
              </a:rPr>
              <a:t>Click Next and you are done!</a:t>
            </a:r>
            <a:endParaRPr lang="en-US" sz="2000" dirty="0" smtClean="0">
              <a:solidFill>
                <a:schemeClr val="bg2">
                  <a:lumMod val="25000"/>
                </a:schemeClr>
              </a:solidFill>
            </a:endParaRPr>
          </a:p>
          <a:p>
            <a:pPr lvl="1">
              <a:lnSpc>
                <a:spcPct val="120000"/>
              </a:lnSpc>
              <a:buNone/>
            </a:pPr>
            <a:r>
              <a:rPr lang="en-US" sz="2800" u="sng" dirty="0" smtClean="0">
                <a:solidFill>
                  <a:srgbClr val="FF6600"/>
                </a:solidFill>
              </a:rPr>
              <a:t>NEW TEACHERS…Next slide is yours only!</a:t>
            </a:r>
          </a:p>
        </p:txBody>
      </p:sp>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solidFill>
                  <a:srgbClr val="0070C0"/>
                </a:solidFill>
              </a:rPr>
              <a:t>FOR NEW TEACHERS ONLY! </a:t>
            </a:r>
            <a:br>
              <a:rPr lang="en-US" dirty="0" smtClean="0">
                <a:solidFill>
                  <a:srgbClr val="0070C0"/>
                </a:solidFill>
              </a:rPr>
            </a:br>
            <a:r>
              <a:rPr lang="en-US" dirty="0" smtClean="0">
                <a:solidFill>
                  <a:srgbClr val="EB8735"/>
                </a:solidFill>
              </a:rPr>
              <a:t>CREATE Schedule for 2013-2014</a:t>
            </a:r>
            <a:endParaRPr lang="en-US" dirty="0">
              <a:solidFill>
                <a:srgbClr val="EB8735"/>
              </a:solidFill>
            </a:endParaRPr>
          </a:p>
        </p:txBody>
      </p:sp>
      <p:sp>
        <p:nvSpPr>
          <p:cNvPr id="3" name="Content Placeholder 2"/>
          <p:cNvSpPr>
            <a:spLocks noGrp="1"/>
          </p:cNvSpPr>
          <p:nvPr>
            <p:ph sz="quarter" idx="1"/>
          </p:nvPr>
        </p:nvSpPr>
        <p:spPr/>
        <p:txBody>
          <a:bodyPr>
            <a:normAutofit/>
          </a:bodyPr>
          <a:lstStyle/>
          <a:p>
            <a:pPr lvl="1">
              <a:lnSpc>
                <a:spcPct val="120000"/>
              </a:lnSpc>
              <a:buFont typeface="Wingdings" pitchFamily="2" charset="2"/>
              <a:buChar char="q"/>
            </a:pPr>
            <a:r>
              <a:rPr lang="en-US" sz="2000" dirty="0" smtClean="0">
                <a:solidFill>
                  <a:schemeClr val="bg2">
                    <a:lumMod val="25000"/>
                  </a:schemeClr>
                </a:solidFill>
              </a:rPr>
              <a:t>Log-in to Forethought</a:t>
            </a:r>
          </a:p>
          <a:p>
            <a:pPr lvl="1">
              <a:lnSpc>
                <a:spcPct val="120000"/>
              </a:lnSpc>
              <a:buFont typeface="Wingdings" pitchFamily="2" charset="2"/>
              <a:buChar char="q"/>
            </a:pPr>
            <a:r>
              <a:rPr lang="en-US" sz="2000" dirty="0" smtClean="0">
                <a:solidFill>
                  <a:schemeClr val="bg2">
                    <a:lumMod val="25000"/>
                  </a:schemeClr>
                </a:solidFill>
              </a:rPr>
              <a:t>Change My Settings</a:t>
            </a:r>
          </a:p>
          <a:p>
            <a:pPr lvl="1">
              <a:lnSpc>
                <a:spcPct val="120000"/>
              </a:lnSpc>
              <a:buFont typeface="Wingdings" pitchFamily="2" charset="2"/>
              <a:buChar char="q"/>
            </a:pPr>
            <a:r>
              <a:rPr lang="en-US" sz="2000" dirty="0" smtClean="0">
                <a:solidFill>
                  <a:schemeClr val="bg2">
                    <a:lumMod val="25000"/>
                  </a:schemeClr>
                </a:solidFill>
              </a:rPr>
              <a:t>My Schedules</a:t>
            </a:r>
            <a:endParaRPr lang="en-US" sz="1700" dirty="0" smtClean="0">
              <a:solidFill>
                <a:schemeClr val="bg2">
                  <a:lumMod val="25000"/>
                </a:schemeClr>
              </a:solidFill>
            </a:endParaRPr>
          </a:p>
          <a:p>
            <a:pPr lvl="1">
              <a:lnSpc>
                <a:spcPct val="120000"/>
              </a:lnSpc>
              <a:buFont typeface="Wingdings" pitchFamily="2" charset="2"/>
              <a:buChar char="q"/>
            </a:pPr>
            <a:r>
              <a:rPr lang="en-US" sz="2000" dirty="0" smtClean="0">
                <a:solidFill>
                  <a:schemeClr val="bg2">
                    <a:lumMod val="25000"/>
                  </a:schemeClr>
                </a:solidFill>
              </a:rPr>
              <a:t>Click Add Schedule </a:t>
            </a:r>
          </a:p>
          <a:p>
            <a:pPr lvl="1">
              <a:lnSpc>
                <a:spcPct val="120000"/>
              </a:lnSpc>
              <a:buFont typeface="Wingdings" pitchFamily="2" charset="2"/>
              <a:buChar char="q"/>
            </a:pPr>
            <a:r>
              <a:rPr lang="en-US" sz="2000" dirty="0" smtClean="0">
                <a:solidFill>
                  <a:schemeClr val="bg2">
                    <a:lumMod val="25000"/>
                  </a:schemeClr>
                </a:solidFill>
              </a:rPr>
              <a:t>Name Schedule for 2013-2014 School Year</a:t>
            </a:r>
          </a:p>
          <a:p>
            <a:pPr lvl="1">
              <a:lnSpc>
                <a:spcPct val="120000"/>
              </a:lnSpc>
              <a:buFont typeface="Wingdings" pitchFamily="2" charset="2"/>
              <a:buChar char="q"/>
            </a:pPr>
            <a:r>
              <a:rPr lang="en-US" sz="2000" dirty="0" smtClean="0">
                <a:solidFill>
                  <a:schemeClr val="bg2">
                    <a:lumMod val="25000"/>
                  </a:schemeClr>
                </a:solidFill>
              </a:rPr>
              <a:t>Add Classes to be taught this year (if known)</a:t>
            </a:r>
          </a:p>
          <a:p>
            <a:pPr lvl="2">
              <a:lnSpc>
                <a:spcPct val="120000"/>
              </a:lnSpc>
              <a:buFont typeface="Wingdings" pitchFamily="2" charset="2"/>
              <a:buChar char="q"/>
            </a:pPr>
            <a:r>
              <a:rPr lang="en-US" sz="1700" dirty="0" smtClean="0">
                <a:solidFill>
                  <a:schemeClr val="bg2">
                    <a:lumMod val="25000"/>
                  </a:schemeClr>
                </a:solidFill>
              </a:rPr>
              <a:t>Move Classes up or down as preferred</a:t>
            </a:r>
          </a:p>
          <a:p>
            <a:pPr lvl="1">
              <a:lnSpc>
                <a:spcPct val="120000"/>
              </a:lnSpc>
              <a:buFont typeface="Wingdings" pitchFamily="2" charset="2"/>
              <a:buChar char="q"/>
            </a:pPr>
            <a:r>
              <a:rPr lang="en-US" sz="2000" dirty="0" smtClean="0">
                <a:solidFill>
                  <a:schemeClr val="bg2">
                    <a:lumMod val="25000"/>
                  </a:schemeClr>
                </a:solidFill>
              </a:rPr>
              <a:t>Click Next and you are done!</a:t>
            </a:r>
          </a:p>
        </p:txBody>
      </p:sp>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133600" y="76200"/>
            <a:ext cx="64770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      STAMPING</a:t>
            </a: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9" name="Picture 2"/>
          <p:cNvPicPr>
            <a:picLocks noChangeAspect="1" noChangeArrowheads="1"/>
          </p:cNvPicPr>
          <p:nvPr/>
        </p:nvPicPr>
        <p:blipFill>
          <a:blip r:embed="rId3" cstate="print"/>
          <a:srcRect/>
          <a:stretch>
            <a:fillRect/>
          </a:stretch>
        </p:blipFill>
        <p:spPr bwMode="auto">
          <a:xfrm>
            <a:off x="228600" y="1828800"/>
            <a:ext cx="3145221" cy="2667000"/>
          </a:xfrm>
          <a:prstGeom prst="rect">
            <a:avLst/>
          </a:prstGeom>
          <a:noFill/>
          <a:ln w="9525">
            <a:noFill/>
            <a:miter lim="800000"/>
            <a:headEnd/>
            <a:tailEnd/>
          </a:ln>
        </p:spPr>
      </p:pic>
      <p:sp>
        <p:nvSpPr>
          <p:cNvPr id="8" name="TextBox 7"/>
          <p:cNvSpPr txBox="1"/>
          <p:nvPr/>
        </p:nvSpPr>
        <p:spPr>
          <a:xfrm>
            <a:off x="3581400" y="1905000"/>
            <a:ext cx="5105400" cy="369332"/>
          </a:xfrm>
          <a:prstGeom prst="rect">
            <a:avLst/>
          </a:prstGeom>
          <a:noFill/>
        </p:spPr>
        <p:txBody>
          <a:bodyPr wrap="square" rtlCol="0">
            <a:spAutoFit/>
          </a:bodyPr>
          <a:lstStyle/>
          <a:p>
            <a:pPr>
              <a:buFont typeface="Wingdings" pitchFamily="2" charset="2"/>
              <a:buChar char="q"/>
            </a:pPr>
            <a:endParaRPr lang="en-US" dirty="0"/>
          </a:p>
        </p:txBody>
      </p:sp>
      <p:sp>
        <p:nvSpPr>
          <p:cNvPr id="12" name="TextBox 11"/>
          <p:cNvSpPr txBox="1"/>
          <p:nvPr/>
        </p:nvSpPr>
        <p:spPr>
          <a:xfrm>
            <a:off x="3810000" y="1752600"/>
            <a:ext cx="5029200" cy="4154984"/>
          </a:xfrm>
          <a:prstGeom prst="rect">
            <a:avLst/>
          </a:prstGeom>
          <a:noFill/>
        </p:spPr>
        <p:txBody>
          <a:bodyPr wrap="square" rtlCol="0">
            <a:spAutoFit/>
          </a:bodyPr>
          <a:lstStyle/>
          <a:p>
            <a:pPr marL="182880">
              <a:buClr>
                <a:schemeClr val="accent2"/>
              </a:buClr>
              <a:buSzPct val="85000"/>
              <a:buFont typeface="Wingdings" pitchFamily="2" charset="2"/>
              <a:buChar char="q"/>
            </a:pPr>
            <a:r>
              <a:rPr lang="en-US" sz="2400" dirty="0" smtClean="0">
                <a:solidFill>
                  <a:schemeClr val="bg2">
                    <a:lumMod val="25000"/>
                  </a:schemeClr>
                </a:solidFill>
              </a:rPr>
              <a:t> </a:t>
            </a:r>
            <a:r>
              <a:rPr lang="en-US" sz="2400" b="1" dirty="0" smtClean="0">
                <a:solidFill>
                  <a:schemeClr val="bg2">
                    <a:lumMod val="25000"/>
                  </a:schemeClr>
                </a:solidFill>
              </a:rPr>
              <a:t>Before you click on a date</a:t>
            </a:r>
            <a:r>
              <a:rPr lang="en-US" sz="2400" dirty="0" smtClean="0">
                <a:solidFill>
                  <a:schemeClr val="bg2">
                    <a:lumMod val="25000"/>
                  </a:schemeClr>
                </a:solidFill>
              </a:rPr>
              <a:t>, Forethought sees it as a </a:t>
            </a:r>
            <a:r>
              <a:rPr lang="en-US" sz="2400" b="1" dirty="0" smtClean="0">
                <a:solidFill>
                  <a:schemeClr val="bg2">
                    <a:lumMod val="25000"/>
                  </a:schemeClr>
                </a:solidFill>
              </a:rPr>
              <a:t>blank</a:t>
            </a:r>
            <a:r>
              <a:rPr lang="en-US" sz="2400" dirty="0" smtClean="0">
                <a:solidFill>
                  <a:schemeClr val="bg2">
                    <a:lumMod val="25000"/>
                  </a:schemeClr>
                </a:solidFill>
              </a:rPr>
              <a:t> slate.</a:t>
            </a:r>
          </a:p>
          <a:p>
            <a:pPr marL="182880">
              <a:buClr>
                <a:schemeClr val="accent2"/>
              </a:buClr>
              <a:buSzPct val="85000"/>
            </a:pPr>
            <a:endParaRPr lang="en-US" sz="2400" dirty="0" smtClean="0">
              <a:solidFill>
                <a:schemeClr val="bg2">
                  <a:lumMod val="25000"/>
                </a:schemeClr>
              </a:solidFill>
            </a:endParaRPr>
          </a:p>
          <a:p>
            <a:pPr marL="182880">
              <a:buClr>
                <a:schemeClr val="accent2"/>
              </a:buClr>
              <a:buSzPct val="85000"/>
              <a:buFont typeface="Wingdings" pitchFamily="2" charset="2"/>
              <a:buChar char="q"/>
            </a:pPr>
            <a:r>
              <a:rPr lang="en-US" sz="2400" dirty="0" smtClean="0">
                <a:solidFill>
                  <a:schemeClr val="bg2">
                    <a:lumMod val="25000"/>
                  </a:schemeClr>
                </a:solidFill>
              </a:rPr>
              <a:t> </a:t>
            </a:r>
            <a:r>
              <a:rPr lang="en-US" sz="2400" b="1" dirty="0" smtClean="0">
                <a:solidFill>
                  <a:srgbClr val="FF0000"/>
                </a:solidFill>
              </a:rPr>
              <a:t>Once you click a date</a:t>
            </a:r>
            <a:r>
              <a:rPr lang="en-US" sz="2400" dirty="0" smtClean="0">
                <a:solidFill>
                  <a:schemeClr val="bg2">
                    <a:lumMod val="25000"/>
                  </a:schemeClr>
                </a:solidFill>
              </a:rPr>
              <a:t>, it is </a:t>
            </a:r>
            <a:r>
              <a:rPr lang="en-US" sz="2400" b="1" dirty="0" smtClean="0">
                <a:solidFill>
                  <a:srgbClr val="FF0000"/>
                </a:solidFill>
              </a:rPr>
              <a:t>“stamped” </a:t>
            </a:r>
            <a:r>
              <a:rPr lang="en-US" sz="2400" dirty="0" smtClean="0">
                <a:solidFill>
                  <a:schemeClr val="bg2">
                    <a:lumMod val="25000"/>
                  </a:schemeClr>
                </a:solidFill>
              </a:rPr>
              <a:t>with the schedule and settings you have at that time.</a:t>
            </a:r>
          </a:p>
          <a:p>
            <a:pPr marL="182880">
              <a:buClr>
                <a:schemeClr val="accent2"/>
              </a:buClr>
              <a:buSzPct val="85000"/>
            </a:pPr>
            <a:endParaRPr lang="en-US" sz="2400" dirty="0" smtClean="0">
              <a:solidFill>
                <a:schemeClr val="bg2">
                  <a:lumMod val="25000"/>
                </a:schemeClr>
              </a:solidFill>
            </a:endParaRPr>
          </a:p>
          <a:p>
            <a:pPr marL="182880">
              <a:buClr>
                <a:schemeClr val="accent2"/>
              </a:buClr>
              <a:buSzPct val="85000"/>
              <a:buFont typeface="Wingdings" pitchFamily="2" charset="2"/>
              <a:buChar char="q"/>
            </a:pPr>
            <a:r>
              <a:rPr lang="en-US" sz="2400" dirty="0" smtClean="0">
                <a:solidFill>
                  <a:schemeClr val="bg2">
                    <a:lumMod val="25000"/>
                  </a:schemeClr>
                </a:solidFill>
              </a:rPr>
              <a:t> A date becomes bold once it is clicked and will be </a:t>
            </a:r>
            <a:r>
              <a:rPr lang="en-US" sz="2400" b="1" dirty="0" smtClean="0">
                <a:solidFill>
                  <a:srgbClr val="FF0000"/>
                </a:solidFill>
              </a:rPr>
              <a:t>“protected” from any changes you may make to your schedule.</a:t>
            </a:r>
            <a:endParaRPr lang="en-US" sz="2400" b="1" dirty="0">
              <a:solidFill>
                <a:srgbClr val="FF0000"/>
              </a:solidFill>
            </a:endParaRPr>
          </a:p>
        </p:txBody>
      </p:sp>
      <p:sp>
        <p:nvSpPr>
          <p:cNvPr id="13" name="Up Arrow 12"/>
          <p:cNvSpPr/>
          <p:nvPr/>
        </p:nvSpPr>
        <p:spPr>
          <a:xfrm>
            <a:off x="609600" y="4038600"/>
            <a:ext cx="457200" cy="2057400"/>
          </a:xfrm>
          <a:prstGeom prst="upArrow">
            <a:avLst>
              <a:gd name="adj1" fmla="val 21897"/>
              <a:gd name="adj2" fmla="val 4719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Up Arrow 13"/>
          <p:cNvSpPr/>
          <p:nvPr/>
        </p:nvSpPr>
        <p:spPr>
          <a:xfrm>
            <a:off x="1143000" y="4038600"/>
            <a:ext cx="457200" cy="2057400"/>
          </a:xfrm>
          <a:prstGeom prst="upArrow">
            <a:avLst>
              <a:gd name="adj1" fmla="val 21897"/>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rot="16200000">
            <a:off x="-424190" y="4767590"/>
            <a:ext cx="2133600" cy="523220"/>
          </a:xfrm>
          <a:prstGeom prst="rect">
            <a:avLst/>
          </a:prstGeom>
          <a:noFill/>
        </p:spPr>
        <p:txBody>
          <a:bodyPr wrap="square" rtlCol="0">
            <a:spAutoFit/>
          </a:bodyPr>
          <a:lstStyle/>
          <a:p>
            <a:r>
              <a:rPr lang="en-US" sz="2800" b="1" dirty="0" smtClean="0">
                <a:solidFill>
                  <a:schemeClr val="bg1"/>
                </a:solidFill>
              </a:rPr>
              <a:t>blank  date</a:t>
            </a:r>
            <a:endParaRPr lang="en-US" sz="2800" b="1" dirty="0">
              <a:solidFill>
                <a:schemeClr val="bg1"/>
              </a:solidFill>
            </a:endParaRPr>
          </a:p>
        </p:txBody>
      </p:sp>
      <p:sp>
        <p:nvSpPr>
          <p:cNvPr id="17" name="TextBox 16"/>
          <p:cNvSpPr txBox="1"/>
          <p:nvPr/>
        </p:nvSpPr>
        <p:spPr>
          <a:xfrm rot="5400000">
            <a:off x="535180" y="5224790"/>
            <a:ext cx="2133600" cy="523220"/>
          </a:xfrm>
          <a:prstGeom prst="rect">
            <a:avLst/>
          </a:prstGeom>
          <a:noFill/>
        </p:spPr>
        <p:txBody>
          <a:bodyPr wrap="square" rtlCol="0">
            <a:spAutoFit/>
          </a:bodyPr>
          <a:lstStyle/>
          <a:p>
            <a:r>
              <a:rPr lang="en-US" sz="2800" b="1" dirty="0" smtClean="0">
                <a:solidFill>
                  <a:srgbClr val="FF0000"/>
                </a:solidFill>
              </a:rPr>
              <a:t>bold  date</a:t>
            </a:r>
            <a:endParaRPr lang="en-US" sz="2800" b="1" dirty="0">
              <a:solidFill>
                <a:srgbClr val="FF0000"/>
              </a:solidFill>
            </a:endParaRPr>
          </a:p>
        </p:txBody>
      </p:sp>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76600" y="1752600"/>
            <a:ext cx="6096000" cy="830997"/>
          </a:xfrm>
          <a:prstGeom prst="rect">
            <a:avLst/>
          </a:prstGeom>
          <a:noFill/>
        </p:spPr>
        <p:txBody>
          <a:bodyPr wrap="square" rtlCol="0">
            <a:spAutoFit/>
          </a:bodyPr>
          <a:lstStyle/>
          <a:p>
            <a:pPr marL="182880">
              <a:buClr>
                <a:schemeClr val="accent2"/>
              </a:buClr>
              <a:buSzPct val="85000"/>
            </a:pPr>
            <a:endParaRPr lang="en-US" sz="2400" dirty="0" smtClean="0">
              <a:solidFill>
                <a:schemeClr val="bg2">
                  <a:lumMod val="25000"/>
                </a:schemeClr>
              </a:solidFill>
            </a:endParaRPr>
          </a:p>
          <a:p>
            <a:pPr marL="640080" lvl="1">
              <a:buClr>
                <a:schemeClr val="accent2"/>
              </a:buClr>
              <a:buSzPct val="85000"/>
              <a:buFont typeface="Wingdings" pitchFamily="2" charset="2"/>
              <a:buChar char="Ø"/>
            </a:pPr>
            <a:endParaRPr lang="en-US" sz="2400" dirty="0">
              <a:solidFill>
                <a:schemeClr val="bg2">
                  <a:lumMod val="25000"/>
                </a:schemeClr>
              </a:solidFill>
            </a:endParaRPr>
          </a:p>
        </p:txBody>
      </p:sp>
      <p:sp>
        <p:nvSpPr>
          <p:cNvPr id="5" name="Title 1"/>
          <p:cNvSpPr txBox="1">
            <a:spLocks/>
          </p:cNvSpPr>
          <p:nvPr/>
        </p:nvSpPr>
        <p:spPr>
          <a:xfrm>
            <a:off x="2133600" y="76200"/>
            <a:ext cx="64770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SCHEDULE  MENU</a:t>
            </a: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nvGrpSpPr>
          <p:cNvPr id="16" name="Group 15"/>
          <p:cNvGrpSpPr/>
          <p:nvPr/>
        </p:nvGrpSpPr>
        <p:grpSpPr>
          <a:xfrm>
            <a:off x="1143001" y="1524000"/>
            <a:ext cx="7315200" cy="2590800"/>
            <a:chOff x="457200" y="1600200"/>
            <a:chExt cx="8903677" cy="2667000"/>
          </a:xfrm>
        </p:grpSpPr>
        <p:pic>
          <p:nvPicPr>
            <p:cNvPr id="10" name="Picture 9"/>
            <p:cNvPicPr>
              <a:picLocks noChangeAspect="1" noChangeArrowheads="1"/>
            </p:cNvPicPr>
            <p:nvPr/>
          </p:nvPicPr>
          <p:blipFill>
            <a:blip r:embed="rId2" cstate="print"/>
            <a:srcRect l="72414" r="-862" b="20455"/>
            <a:stretch>
              <a:fillRect/>
            </a:stretch>
          </p:blipFill>
          <p:spPr bwMode="auto">
            <a:xfrm>
              <a:off x="5105400" y="1600200"/>
              <a:ext cx="4255477" cy="2667000"/>
            </a:xfrm>
            <a:prstGeom prst="rect">
              <a:avLst/>
            </a:prstGeom>
            <a:noFill/>
            <a:ln w="9525">
              <a:noFill/>
              <a:miter lim="800000"/>
              <a:headEnd/>
              <a:tailEnd/>
            </a:ln>
          </p:spPr>
        </p:pic>
        <p:pic>
          <p:nvPicPr>
            <p:cNvPr id="15" name="Picture 14"/>
            <p:cNvPicPr>
              <a:picLocks noChangeAspect="1" noChangeArrowheads="1"/>
            </p:cNvPicPr>
            <p:nvPr/>
          </p:nvPicPr>
          <p:blipFill>
            <a:blip r:embed="rId2" cstate="print"/>
            <a:srcRect l="-928" r="69860" b="20455"/>
            <a:stretch>
              <a:fillRect/>
            </a:stretch>
          </p:blipFill>
          <p:spPr bwMode="auto">
            <a:xfrm>
              <a:off x="457200" y="1600200"/>
              <a:ext cx="4648200" cy="2667000"/>
            </a:xfrm>
            <a:prstGeom prst="rect">
              <a:avLst/>
            </a:prstGeom>
            <a:noFill/>
            <a:ln w="9525">
              <a:noFill/>
              <a:miter lim="800000"/>
              <a:headEnd/>
              <a:tailEnd/>
            </a:ln>
          </p:spPr>
        </p:pic>
      </p:grpSp>
      <p:sp>
        <p:nvSpPr>
          <p:cNvPr id="17" name="TextBox 16"/>
          <p:cNvSpPr txBox="1"/>
          <p:nvPr/>
        </p:nvSpPr>
        <p:spPr>
          <a:xfrm>
            <a:off x="0" y="4343400"/>
            <a:ext cx="8915400" cy="2308324"/>
          </a:xfrm>
          <a:prstGeom prst="rect">
            <a:avLst/>
          </a:prstGeom>
          <a:noFill/>
        </p:spPr>
        <p:txBody>
          <a:bodyPr wrap="square" rtlCol="0">
            <a:spAutoFit/>
          </a:bodyPr>
          <a:lstStyle/>
          <a:p>
            <a:pPr marL="182880">
              <a:lnSpc>
                <a:spcPct val="120000"/>
              </a:lnSpc>
              <a:buClr>
                <a:schemeClr val="accent2"/>
              </a:buClr>
              <a:buSzPct val="85000"/>
              <a:buFont typeface="Wingdings" pitchFamily="2" charset="2"/>
              <a:buChar char="q"/>
            </a:pPr>
            <a:r>
              <a:rPr lang="en-US" sz="2400" dirty="0">
                <a:solidFill>
                  <a:schemeClr val="bg2">
                    <a:lumMod val="25000"/>
                  </a:schemeClr>
                </a:solidFill>
              </a:rPr>
              <a:t> </a:t>
            </a:r>
            <a:r>
              <a:rPr lang="en-US" sz="2400" dirty="0" smtClean="0">
                <a:solidFill>
                  <a:schemeClr val="bg2">
                    <a:lumMod val="25000"/>
                  </a:schemeClr>
                </a:solidFill>
              </a:rPr>
              <a:t>Wrench Tool- To move an entry…</a:t>
            </a:r>
          </a:p>
          <a:p>
            <a:pPr marL="640080" lvl="1">
              <a:lnSpc>
                <a:spcPct val="120000"/>
              </a:lnSpc>
              <a:buClr>
                <a:schemeClr val="accent2"/>
              </a:buClr>
              <a:buSzPct val="85000"/>
              <a:buFont typeface="Wingdings" pitchFamily="2" charset="2"/>
              <a:buChar char="q"/>
            </a:pPr>
            <a:r>
              <a:rPr lang="en-US" sz="2400" dirty="0">
                <a:solidFill>
                  <a:schemeClr val="bg2">
                    <a:lumMod val="25000"/>
                  </a:schemeClr>
                </a:solidFill>
              </a:rPr>
              <a:t> </a:t>
            </a:r>
            <a:r>
              <a:rPr lang="en-US" sz="2400" dirty="0" smtClean="0">
                <a:solidFill>
                  <a:schemeClr val="bg2">
                    <a:lumMod val="25000"/>
                  </a:schemeClr>
                </a:solidFill>
              </a:rPr>
              <a:t>Click inside the entry</a:t>
            </a:r>
          </a:p>
          <a:p>
            <a:pPr marL="640080" lvl="1">
              <a:lnSpc>
                <a:spcPct val="120000"/>
              </a:lnSpc>
              <a:buClr>
                <a:schemeClr val="accent2"/>
              </a:buClr>
              <a:buSzPct val="85000"/>
              <a:buFont typeface="Wingdings" pitchFamily="2" charset="2"/>
              <a:buChar char="q"/>
            </a:pPr>
            <a:r>
              <a:rPr lang="en-US" sz="2400" dirty="0">
                <a:solidFill>
                  <a:schemeClr val="bg2">
                    <a:lumMod val="25000"/>
                  </a:schemeClr>
                </a:solidFill>
              </a:rPr>
              <a:t> </a:t>
            </a:r>
            <a:r>
              <a:rPr lang="en-US" sz="2400" dirty="0" smtClean="0">
                <a:solidFill>
                  <a:schemeClr val="bg2">
                    <a:lumMod val="25000"/>
                  </a:schemeClr>
                </a:solidFill>
              </a:rPr>
              <a:t>Click the wrench icon</a:t>
            </a:r>
          </a:p>
          <a:p>
            <a:pPr marL="640080" lvl="1">
              <a:lnSpc>
                <a:spcPct val="120000"/>
              </a:lnSpc>
              <a:buClr>
                <a:schemeClr val="accent2"/>
              </a:buClr>
              <a:buSzPct val="85000"/>
              <a:buFont typeface="Wingdings" pitchFamily="2" charset="2"/>
              <a:buChar char="q"/>
            </a:pPr>
            <a:r>
              <a:rPr lang="en-US" sz="2400" dirty="0">
                <a:solidFill>
                  <a:schemeClr val="bg2">
                    <a:lumMod val="25000"/>
                  </a:schemeClr>
                </a:solidFill>
              </a:rPr>
              <a:t> </a:t>
            </a:r>
            <a:r>
              <a:rPr lang="en-US" sz="2400" dirty="0" smtClean="0">
                <a:solidFill>
                  <a:schemeClr val="bg2">
                    <a:lumMod val="25000"/>
                  </a:schemeClr>
                </a:solidFill>
              </a:rPr>
              <a:t>Select Move Up in Plans or Move Down in Plans</a:t>
            </a:r>
          </a:p>
          <a:p>
            <a:pPr marL="640080" lvl="1">
              <a:lnSpc>
                <a:spcPct val="120000"/>
              </a:lnSpc>
              <a:buClr>
                <a:schemeClr val="accent2"/>
              </a:buClr>
              <a:buSzPct val="85000"/>
              <a:buFont typeface="Wingdings" pitchFamily="2" charset="2"/>
              <a:buChar char="q"/>
            </a:pPr>
            <a:r>
              <a:rPr lang="en-US" sz="2400" dirty="0">
                <a:solidFill>
                  <a:schemeClr val="bg2">
                    <a:lumMod val="25000"/>
                  </a:schemeClr>
                </a:solidFill>
              </a:rPr>
              <a:t> </a:t>
            </a:r>
            <a:r>
              <a:rPr lang="en-US" sz="2400" dirty="0" smtClean="0">
                <a:solidFill>
                  <a:schemeClr val="bg2">
                    <a:lumMod val="25000"/>
                  </a:schemeClr>
                </a:solidFill>
              </a:rPr>
              <a:t>You may also choose to Remove an entry from the day’s plans</a:t>
            </a:r>
            <a:endParaRPr lang="en-US" sz="2400" dirty="0">
              <a:solidFill>
                <a:schemeClr val="bg2">
                  <a:lumMod val="25000"/>
                </a:schemeClr>
              </a:solidFill>
            </a:endParaRPr>
          </a:p>
        </p:txBody>
      </p:sp>
      <p:sp>
        <p:nvSpPr>
          <p:cNvPr id="18" name="Oval 17"/>
          <p:cNvSpPr/>
          <p:nvPr/>
        </p:nvSpPr>
        <p:spPr>
          <a:xfrm>
            <a:off x="5867400" y="1676400"/>
            <a:ext cx="762000" cy="533400"/>
          </a:xfrm>
          <a:prstGeom prst="ellipse">
            <a:avLst/>
          </a:prstGeom>
          <a:noFill/>
          <a:ln w="76200">
            <a:solidFill>
              <a:srgbClr val="EB87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Up Arrow 18"/>
          <p:cNvSpPr/>
          <p:nvPr/>
        </p:nvSpPr>
        <p:spPr>
          <a:xfrm>
            <a:off x="7315200" y="4114800"/>
            <a:ext cx="457200" cy="2057400"/>
          </a:xfrm>
          <a:prstGeom prst="upArrow">
            <a:avLst>
              <a:gd name="adj1" fmla="val 21897"/>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76600" y="1752600"/>
            <a:ext cx="6096000" cy="830997"/>
          </a:xfrm>
          <a:prstGeom prst="rect">
            <a:avLst/>
          </a:prstGeom>
          <a:noFill/>
        </p:spPr>
        <p:txBody>
          <a:bodyPr wrap="square" rtlCol="0">
            <a:spAutoFit/>
          </a:bodyPr>
          <a:lstStyle/>
          <a:p>
            <a:pPr marL="182880">
              <a:buClr>
                <a:schemeClr val="accent2"/>
              </a:buClr>
              <a:buSzPct val="85000"/>
            </a:pPr>
            <a:endParaRPr lang="en-US" sz="2400" dirty="0" smtClean="0">
              <a:solidFill>
                <a:schemeClr val="bg2">
                  <a:lumMod val="25000"/>
                </a:schemeClr>
              </a:solidFill>
            </a:endParaRPr>
          </a:p>
          <a:p>
            <a:pPr marL="640080" lvl="1">
              <a:buClr>
                <a:schemeClr val="accent2"/>
              </a:buClr>
              <a:buSzPct val="85000"/>
              <a:buFont typeface="Wingdings" pitchFamily="2" charset="2"/>
              <a:buChar char="Ø"/>
            </a:pPr>
            <a:endParaRPr lang="en-US" sz="2400" dirty="0">
              <a:solidFill>
                <a:schemeClr val="bg2">
                  <a:lumMod val="25000"/>
                </a:schemeClr>
              </a:solidFill>
            </a:endParaRPr>
          </a:p>
        </p:txBody>
      </p:sp>
      <p:sp>
        <p:nvSpPr>
          <p:cNvPr id="5" name="Title 1"/>
          <p:cNvSpPr txBox="1">
            <a:spLocks/>
          </p:cNvSpPr>
          <p:nvPr/>
        </p:nvSpPr>
        <p:spPr>
          <a:xfrm>
            <a:off x="1905000" y="76200"/>
            <a:ext cx="70866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Schedule</a:t>
            </a:r>
            <a:r>
              <a:rPr kumimoji="0" lang="en-US" sz="5400" b="1" i="0" u="none" strike="noStrike" kern="1200" cap="none" spc="0" normalizeH="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 Menu- Extras!</a:t>
            </a:r>
            <a:endPar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endParaRP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9" name="Picture 3"/>
          <p:cNvPicPr>
            <a:picLocks noChangeAspect="1" noChangeArrowheads="1"/>
          </p:cNvPicPr>
          <p:nvPr/>
        </p:nvPicPr>
        <p:blipFill>
          <a:blip r:embed="rId2" cstate="print"/>
          <a:srcRect/>
          <a:stretch>
            <a:fillRect/>
          </a:stretch>
        </p:blipFill>
        <p:spPr bwMode="auto">
          <a:xfrm>
            <a:off x="228600" y="1828800"/>
            <a:ext cx="4495800" cy="4572000"/>
          </a:xfrm>
          <a:prstGeom prst="rect">
            <a:avLst/>
          </a:prstGeom>
          <a:noFill/>
          <a:ln w="9525">
            <a:noFill/>
            <a:miter lim="800000"/>
            <a:headEnd/>
            <a:tailEnd/>
          </a:ln>
        </p:spPr>
      </p:pic>
      <p:sp>
        <p:nvSpPr>
          <p:cNvPr id="11" name="TextBox 10"/>
          <p:cNvSpPr txBox="1"/>
          <p:nvPr/>
        </p:nvSpPr>
        <p:spPr>
          <a:xfrm>
            <a:off x="4724400" y="1752600"/>
            <a:ext cx="4114800" cy="3785652"/>
          </a:xfrm>
          <a:prstGeom prst="rect">
            <a:avLst/>
          </a:prstGeom>
          <a:noFill/>
        </p:spPr>
        <p:txBody>
          <a:bodyPr wrap="square" rtlCol="0">
            <a:spAutoFit/>
          </a:bodyPr>
          <a:lstStyle/>
          <a:p>
            <a:pPr marL="182880">
              <a:buClr>
                <a:schemeClr val="accent2"/>
              </a:buClr>
              <a:buSzPct val="85000"/>
              <a:buFont typeface="Wingdings" pitchFamily="2" charset="2"/>
              <a:buChar char="q"/>
            </a:pPr>
            <a:r>
              <a:rPr lang="en-US" sz="2400" dirty="0" smtClean="0">
                <a:solidFill>
                  <a:schemeClr val="bg2">
                    <a:lumMod val="25000"/>
                  </a:schemeClr>
                </a:solidFill>
              </a:rPr>
              <a:t> Under Calendar Button Icon</a:t>
            </a:r>
          </a:p>
          <a:p>
            <a:pPr marL="182880">
              <a:buClr>
                <a:schemeClr val="accent2"/>
              </a:buClr>
              <a:buSzPct val="85000"/>
            </a:pPr>
            <a:endParaRPr lang="en-US" sz="2400" b="1" dirty="0" smtClean="0">
              <a:solidFill>
                <a:schemeClr val="bg2">
                  <a:lumMod val="25000"/>
                </a:schemeClr>
              </a:solidFill>
            </a:endParaRPr>
          </a:p>
          <a:p>
            <a:pPr marL="182880">
              <a:buClr>
                <a:schemeClr val="accent2"/>
              </a:buClr>
              <a:buSzPct val="85000"/>
              <a:buFont typeface="Wingdings" pitchFamily="2" charset="2"/>
              <a:buChar char="§"/>
            </a:pPr>
            <a:r>
              <a:rPr lang="en-US" sz="2400" dirty="0" smtClean="0">
                <a:solidFill>
                  <a:schemeClr val="bg2">
                    <a:lumMod val="25000"/>
                  </a:schemeClr>
                </a:solidFill>
              </a:rPr>
              <a:t>Allows you to add a space to leave “Notes for the Sub”</a:t>
            </a:r>
          </a:p>
          <a:p>
            <a:pPr marL="182880">
              <a:buClr>
                <a:schemeClr val="accent2"/>
              </a:buClr>
              <a:buSzPct val="85000"/>
            </a:pPr>
            <a:endParaRPr lang="en-US" sz="2400" dirty="0" smtClean="0">
              <a:solidFill>
                <a:schemeClr val="bg2">
                  <a:lumMod val="25000"/>
                </a:schemeClr>
              </a:solidFill>
            </a:endParaRPr>
          </a:p>
          <a:p>
            <a:pPr marL="182880">
              <a:buClr>
                <a:schemeClr val="accent2"/>
              </a:buClr>
              <a:buSzPct val="85000"/>
              <a:buFont typeface="Wingdings" pitchFamily="2" charset="2"/>
              <a:buChar char="§"/>
            </a:pPr>
            <a:r>
              <a:rPr lang="en-US" sz="2400" dirty="0" smtClean="0">
                <a:solidFill>
                  <a:schemeClr val="bg2">
                    <a:lumMod val="25000"/>
                  </a:schemeClr>
                </a:solidFill>
              </a:rPr>
              <a:t>Allows you to add a “Special Entry” for any reason, at any time</a:t>
            </a:r>
          </a:p>
          <a:p>
            <a:pPr marL="640080" lvl="1">
              <a:buClr>
                <a:schemeClr val="accent2"/>
              </a:buClr>
              <a:buSzPct val="85000"/>
              <a:buFont typeface="Wingdings" pitchFamily="2" charset="2"/>
              <a:buChar char="q"/>
            </a:pPr>
            <a:endParaRPr lang="en-US" sz="2400" dirty="0">
              <a:solidFill>
                <a:schemeClr val="bg2">
                  <a:lumMod val="25000"/>
                </a:schemeClr>
              </a:solidFill>
            </a:endParaRPr>
          </a:p>
          <a:p>
            <a:pPr marL="640080" lvl="1">
              <a:buClr>
                <a:schemeClr val="accent2"/>
              </a:buClr>
              <a:buSzPct val="85000"/>
              <a:buFont typeface="Wingdings" pitchFamily="2" charset="2"/>
              <a:buChar char="q"/>
            </a:pPr>
            <a:endParaRPr lang="en-US" sz="2400" dirty="0">
              <a:solidFill>
                <a:schemeClr val="bg2">
                  <a:lumMod val="25000"/>
                </a:schemeClr>
              </a:solidFill>
            </a:endParaRPr>
          </a:p>
        </p:txBody>
      </p:sp>
      <p:sp>
        <p:nvSpPr>
          <p:cNvPr id="8" name="Oval 7"/>
          <p:cNvSpPr/>
          <p:nvPr/>
        </p:nvSpPr>
        <p:spPr>
          <a:xfrm>
            <a:off x="152400" y="4876800"/>
            <a:ext cx="2743200" cy="106680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76600" y="1752600"/>
            <a:ext cx="6096000" cy="830997"/>
          </a:xfrm>
          <a:prstGeom prst="rect">
            <a:avLst/>
          </a:prstGeom>
          <a:noFill/>
        </p:spPr>
        <p:txBody>
          <a:bodyPr wrap="square" rtlCol="0">
            <a:spAutoFit/>
          </a:bodyPr>
          <a:lstStyle/>
          <a:p>
            <a:pPr marL="182880">
              <a:buClr>
                <a:schemeClr val="accent2"/>
              </a:buClr>
              <a:buSzPct val="85000"/>
            </a:pPr>
            <a:endParaRPr lang="en-US" sz="2400" dirty="0" smtClean="0">
              <a:solidFill>
                <a:schemeClr val="bg2">
                  <a:lumMod val="25000"/>
                </a:schemeClr>
              </a:solidFill>
            </a:endParaRPr>
          </a:p>
          <a:p>
            <a:pPr marL="640080" lvl="1">
              <a:buClr>
                <a:schemeClr val="accent2"/>
              </a:buClr>
              <a:buSzPct val="85000"/>
              <a:buFont typeface="Wingdings" pitchFamily="2" charset="2"/>
              <a:buChar char="Ø"/>
            </a:pPr>
            <a:endParaRPr lang="en-US" sz="2400" dirty="0">
              <a:solidFill>
                <a:schemeClr val="bg2">
                  <a:lumMod val="25000"/>
                </a:schemeClr>
              </a:solidFill>
            </a:endParaRPr>
          </a:p>
        </p:txBody>
      </p:sp>
      <p:sp>
        <p:nvSpPr>
          <p:cNvPr id="5" name="Title 1"/>
          <p:cNvSpPr txBox="1">
            <a:spLocks/>
          </p:cNvSpPr>
          <p:nvPr/>
        </p:nvSpPr>
        <p:spPr>
          <a:xfrm>
            <a:off x="1905000" y="76200"/>
            <a:ext cx="6934200" cy="1219200"/>
          </a:xfrm>
          <a:prstGeom prst="rect">
            <a:avLst/>
          </a:prstGeom>
        </p:spPr>
        <p:txBody>
          <a:bodyPr vert="horz" anchor="ctr">
            <a:noAutofit/>
            <a:scene3d>
              <a:camera prst="orthographicFront"/>
              <a:lightRig rig="threePt" dir="t"/>
            </a:scene3d>
            <a:sp3d extrusionH="57150" contourW="12700">
              <a:bevelT w="82550" h="38100" prst="coolSlant"/>
              <a:extrusionClr>
                <a:schemeClr val="accent2"/>
              </a:extrusionClr>
              <a:contourClr>
                <a:schemeClr val="accent2"/>
              </a:contour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COPYING</a:t>
            </a:r>
            <a:r>
              <a:rPr kumimoji="0" lang="en-US" sz="5400" b="1" i="0" u="none" strike="noStrike" kern="1200" cap="none" spc="0" normalizeH="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rPr>
              <a:t> TIPS</a:t>
            </a:r>
            <a:endParaRPr kumimoji="0" lang="en-US" sz="5400" b="1" i="0" u="none" strike="noStrike" kern="1200" cap="none" spc="0" normalizeH="0" baseline="0" noProof="0" dirty="0" smtClean="0">
              <a:ln>
                <a:noFill/>
              </a:ln>
              <a:solidFill>
                <a:schemeClr val="bg2">
                  <a:lumMod val="75000"/>
                </a:schemeClr>
              </a:solidFill>
              <a:effectLst>
                <a:glow rad="101600">
                  <a:schemeClr val="accent4">
                    <a:satMod val="175000"/>
                    <a:alpha val="40000"/>
                  </a:schemeClr>
                </a:glow>
              </a:effectLst>
              <a:uLnTx/>
              <a:uFillTx/>
              <a:latin typeface="+mj-lt"/>
              <a:ea typeface="+mj-ea"/>
              <a:cs typeface="+mj-cs"/>
            </a:endParaRPr>
          </a:p>
        </p:txBody>
      </p:sp>
      <p:sp>
        <p:nvSpPr>
          <p:cNvPr id="6" name="Rounded Rectangle 5"/>
          <p:cNvSpPr/>
          <p:nvPr/>
        </p:nvSpPr>
        <p:spPr>
          <a:xfrm>
            <a:off x="152400" y="304800"/>
            <a:ext cx="1676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2400" y="762000"/>
            <a:ext cx="1676400" cy="3048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TextBox 7"/>
          <p:cNvSpPr txBox="1"/>
          <p:nvPr/>
        </p:nvSpPr>
        <p:spPr>
          <a:xfrm>
            <a:off x="0" y="1600200"/>
            <a:ext cx="8991600" cy="2677656"/>
          </a:xfrm>
          <a:prstGeom prst="rect">
            <a:avLst/>
          </a:prstGeom>
          <a:noFill/>
        </p:spPr>
        <p:txBody>
          <a:bodyPr wrap="square" rtlCol="0">
            <a:spAutoFit/>
          </a:bodyPr>
          <a:lstStyle/>
          <a:p>
            <a:pPr marL="182880">
              <a:buClr>
                <a:schemeClr val="accent2"/>
              </a:buClr>
              <a:buSzPct val="85000"/>
              <a:buFont typeface="Wingdings" pitchFamily="2" charset="2"/>
              <a:buChar char="q"/>
            </a:pPr>
            <a:r>
              <a:rPr lang="en-US" sz="2800" dirty="0" smtClean="0">
                <a:solidFill>
                  <a:schemeClr val="bg2">
                    <a:lumMod val="25000"/>
                  </a:schemeClr>
                </a:solidFill>
              </a:rPr>
              <a:t>Make sure your updated schedule is stamped on the date to which you are copying.</a:t>
            </a:r>
          </a:p>
          <a:p>
            <a:pPr marL="182880">
              <a:buClr>
                <a:schemeClr val="accent2"/>
              </a:buClr>
              <a:buSzPct val="85000"/>
              <a:buFont typeface="Wingdings" pitchFamily="2" charset="2"/>
              <a:buChar char="q"/>
            </a:pPr>
            <a:endParaRPr lang="en-US" sz="2800" dirty="0">
              <a:solidFill>
                <a:schemeClr val="bg2">
                  <a:lumMod val="25000"/>
                </a:schemeClr>
              </a:solidFill>
            </a:endParaRPr>
          </a:p>
          <a:p>
            <a:pPr marL="182880">
              <a:buClr>
                <a:schemeClr val="accent2"/>
              </a:buClr>
              <a:buSzPct val="85000"/>
              <a:buFont typeface="Wingdings" pitchFamily="2" charset="2"/>
              <a:buChar char="q"/>
            </a:pPr>
            <a:r>
              <a:rPr lang="en-US" sz="2800" dirty="0" smtClean="0">
                <a:solidFill>
                  <a:schemeClr val="bg2">
                    <a:lumMod val="25000"/>
                  </a:schemeClr>
                </a:solidFill>
              </a:rPr>
              <a:t> Want to copy a week’s worth of plans to your planner? Just switch to the week view and the whole week will be ready to use!</a:t>
            </a:r>
          </a:p>
        </p:txBody>
      </p:sp>
      <p:pic>
        <p:nvPicPr>
          <p:cNvPr id="1026" name="Picture 2"/>
          <p:cNvPicPr>
            <a:picLocks noChangeAspect="1" noChangeArrowheads="1"/>
          </p:cNvPicPr>
          <p:nvPr/>
        </p:nvPicPr>
        <p:blipFill>
          <a:blip r:embed="rId2" cstate="print"/>
          <a:srcRect t="9375" r="25439" b="67188"/>
          <a:stretch>
            <a:fillRect/>
          </a:stretch>
        </p:blipFill>
        <p:spPr bwMode="auto">
          <a:xfrm>
            <a:off x="381000" y="4419600"/>
            <a:ext cx="8458200" cy="2214282"/>
          </a:xfrm>
          <a:prstGeom prst="rect">
            <a:avLst/>
          </a:prstGeom>
          <a:noFill/>
          <a:ln w="9525">
            <a:noFill/>
            <a:miter lim="800000"/>
            <a:headEnd/>
            <a:tailEnd/>
          </a:ln>
        </p:spPr>
      </p:pic>
      <p:sp>
        <p:nvSpPr>
          <p:cNvPr id="9" name="Oval 8"/>
          <p:cNvSpPr/>
          <p:nvPr/>
        </p:nvSpPr>
        <p:spPr>
          <a:xfrm>
            <a:off x="3429000" y="4648200"/>
            <a:ext cx="304800" cy="457200"/>
          </a:xfrm>
          <a:prstGeom prst="ellipse">
            <a:avLst/>
          </a:prstGeom>
          <a:solidFill>
            <a:srgbClr val="FF6600">
              <a:alpha val="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ustom 3">
      <a:dk1>
        <a:sysClr val="windowText" lastClr="000000"/>
      </a:dk1>
      <a:lt1>
        <a:sysClr val="window" lastClr="FFFFFF"/>
      </a:lt1>
      <a:dk2>
        <a:srgbClr val="E9F0F6"/>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2489</TotalTime>
  <Words>1994</Words>
  <Application>Microsoft Office PowerPoint</Application>
  <PresentationFormat>On-screen Show (4:3)</PresentationFormat>
  <Paragraphs>232</Paragraphs>
  <Slides>38</Slides>
  <Notes>8</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Median</vt:lpstr>
      <vt:lpstr>THE CTE GUIDE TO: EDUPHORIA/ FORETHOUGHT AUGUST 21, 2013 </vt:lpstr>
      <vt:lpstr>BEFORE EDUPHORIA TRAINING…</vt:lpstr>
      <vt:lpstr>EDUPHORIA  Forethought Refresher</vt:lpstr>
      <vt:lpstr>EDUPHORIA  EDIT Schedule for 2013-2014</vt:lpstr>
      <vt:lpstr>FOR NEW TEACHERS ONLY!  CREATE Schedule for 2013-2014</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AFTER EDUPHORIA TRAINING…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dc:title>
  <dc:creator>Internal User</dc:creator>
  <cp:lastModifiedBy>Internal User</cp:lastModifiedBy>
  <cp:revision>99</cp:revision>
  <dcterms:created xsi:type="dcterms:W3CDTF">2012-10-25T21:01:04Z</dcterms:created>
  <dcterms:modified xsi:type="dcterms:W3CDTF">2013-08-12T20:18:54Z</dcterms:modified>
</cp:coreProperties>
</file>